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41"/>
  </p:notesMasterIdLst>
  <p:sldIdLst>
    <p:sldId id="432" r:id="rId2"/>
    <p:sldId id="433" r:id="rId3"/>
    <p:sldId id="434" r:id="rId4"/>
    <p:sldId id="435" r:id="rId5"/>
    <p:sldId id="436" r:id="rId6"/>
    <p:sldId id="437" r:id="rId7"/>
    <p:sldId id="438" r:id="rId8"/>
    <p:sldId id="439" r:id="rId9"/>
    <p:sldId id="440" r:id="rId10"/>
    <p:sldId id="441" r:id="rId11"/>
    <p:sldId id="442" r:id="rId12"/>
    <p:sldId id="443" r:id="rId13"/>
    <p:sldId id="444" r:id="rId14"/>
    <p:sldId id="445" r:id="rId15"/>
    <p:sldId id="446" r:id="rId16"/>
    <p:sldId id="447" r:id="rId17"/>
    <p:sldId id="448" r:id="rId18"/>
    <p:sldId id="449" r:id="rId19"/>
    <p:sldId id="450" r:id="rId20"/>
    <p:sldId id="451" r:id="rId21"/>
    <p:sldId id="452" r:id="rId22"/>
    <p:sldId id="453" r:id="rId23"/>
    <p:sldId id="454" r:id="rId24"/>
    <p:sldId id="455" r:id="rId25"/>
    <p:sldId id="456" r:id="rId26"/>
    <p:sldId id="457" r:id="rId27"/>
    <p:sldId id="458" r:id="rId28"/>
    <p:sldId id="459" r:id="rId29"/>
    <p:sldId id="460" r:id="rId30"/>
    <p:sldId id="461" r:id="rId31"/>
    <p:sldId id="462" r:id="rId32"/>
    <p:sldId id="463" r:id="rId33"/>
    <p:sldId id="464" r:id="rId34"/>
    <p:sldId id="465" r:id="rId35"/>
    <p:sldId id="466" r:id="rId36"/>
    <p:sldId id="467" r:id="rId37"/>
    <p:sldId id="468" r:id="rId38"/>
    <p:sldId id="469" r:id="rId39"/>
    <p:sldId id="470" r:id="rId40"/>
    <p:sldId id="471" r:id="rId41"/>
    <p:sldId id="472" r:id="rId42"/>
    <p:sldId id="473" r:id="rId43"/>
    <p:sldId id="474" r:id="rId44"/>
    <p:sldId id="475" r:id="rId45"/>
    <p:sldId id="476" r:id="rId46"/>
    <p:sldId id="477" r:id="rId47"/>
    <p:sldId id="478" r:id="rId48"/>
    <p:sldId id="479" r:id="rId49"/>
    <p:sldId id="480" r:id="rId50"/>
    <p:sldId id="481" r:id="rId51"/>
    <p:sldId id="482" r:id="rId52"/>
    <p:sldId id="483" r:id="rId53"/>
    <p:sldId id="484" r:id="rId54"/>
    <p:sldId id="485" r:id="rId55"/>
    <p:sldId id="486" r:id="rId56"/>
    <p:sldId id="487" r:id="rId57"/>
    <p:sldId id="488" r:id="rId58"/>
    <p:sldId id="489" r:id="rId59"/>
    <p:sldId id="490" r:id="rId60"/>
    <p:sldId id="491" r:id="rId61"/>
    <p:sldId id="431" r:id="rId62"/>
    <p:sldId id="325" r:id="rId63"/>
    <p:sldId id="327" r:id="rId64"/>
    <p:sldId id="405" r:id="rId65"/>
    <p:sldId id="328" r:id="rId66"/>
    <p:sldId id="329" r:id="rId67"/>
    <p:sldId id="330" r:id="rId68"/>
    <p:sldId id="360" r:id="rId69"/>
    <p:sldId id="361" r:id="rId70"/>
    <p:sldId id="362" r:id="rId71"/>
    <p:sldId id="363" r:id="rId72"/>
    <p:sldId id="364" r:id="rId73"/>
    <p:sldId id="268" r:id="rId74"/>
    <p:sldId id="425" r:id="rId75"/>
    <p:sldId id="413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411" r:id="rId103"/>
    <p:sldId id="410" r:id="rId104"/>
    <p:sldId id="412" r:id="rId105"/>
    <p:sldId id="365" r:id="rId106"/>
    <p:sldId id="376" r:id="rId107"/>
    <p:sldId id="384" r:id="rId108"/>
    <p:sldId id="422" r:id="rId109"/>
    <p:sldId id="426" r:id="rId110"/>
    <p:sldId id="428" r:id="rId111"/>
    <p:sldId id="386" r:id="rId112"/>
    <p:sldId id="395" r:id="rId113"/>
    <p:sldId id="396" r:id="rId114"/>
    <p:sldId id="408" r:id="rId115"/>
    <p:sldId id="385" r:id="rId116"/>
    <p:sldId id="397" r:id="rId117"/>
    <p:sldId id="398" r:id="rId118"/>
    <p:sldId id="399" r:id="rId119"/>
    <p:sldId id="400" r:id="rId120"/>
    <p:sldId id="401" r:id="rId121"/>
    <p:sldId id="402" r:id="rId122"/>
    <p:sldId id="403" r:id="rId123"/>
    <p:sldId id="407" r:id="rId124"/>
    <p:sldId id="406" r:id="rId125"/>
    <p:sldId id="409" r:id="rId126"/>
    <p:sldId id="423" r:id="rId127"/>
    <p:sldId id="427" r:id="rId128"/>
    <p:sldId id="430" r:id="rId129"/>
    <p:sldId id="429" r:id="rId130"/>
    <p:sldId id="387" r:id="rId131"/>
    <p:sldId id="414" r:id="rId132"/>
    <p:sldId id="415" r:id="rId133"/>
    <p:sldId id="416" r:id="rId134"/>
    <p:sldId id="417" r:id="rId135"/>
    <p:sldId id="418" r:id="rId136"/>
    <p:sldId id="419" r:id="rId137"/>
    <p:sldId id="420" r:id="rId138"/>
    <p:sldId id="421" r:id="rId139"/>
    <p:sldId id="424" r:id="rId1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78276" autoAdjust="0"/>
  </p:normalViewPr>
  <p:slideViewPr>
    <p:cSldViewPr>
      <p:cViewPr varScale="1">
        <p:scale>
          <a:sx n="74" d="100"/>
          <a:sy n="74" d="100"/>
        </p:scale>
        <p:origin x="55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69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EADEE-0B67-4CD7-BB44-914E98418FDE}" type="datetimeFigureOut">
              <a:rPr lang="en-IN" smtClean="0"/>
              <a:t>24-01-2021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843C3-1C1E-4758-8274-985DAAAB7D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4310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57070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039794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506420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31816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328544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575032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060149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510151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890092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639627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462750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1551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196150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49079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112648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836931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78413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540284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138205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14503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0139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77679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8032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209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3137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0491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11178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44651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217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16169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87335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69164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87421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91717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22279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11261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30968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90139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79598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4185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70992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21191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04158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60868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29035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74306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68922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06684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Enables rapid and reliable update of the pipelines in production.</a:t>
            </a:r>
          </a:p>
          <a:p>
            <a:r>
              <a:rPr lang="en-US" dirty="0" smtClean="0"/>
              <a:t>Enables rapid exploration of new ideas around feature engineering, model architecture, and </a:t>
            </a:r>
            <a:r>
              <a:rPr lang="en-US" dirty="0" err="1" smtClean="0"/>
              <a:t>hyperparameters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They can implement these ideas and automatically build, test, and deploy the new pipeline components to the target environment.</a:t>
            </a:r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71743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55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35684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56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8662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50514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67921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80029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59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44879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60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17184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61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86783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62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96433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63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04306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64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26719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65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42506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66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7715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25335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67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30255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68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37455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69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19646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70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34199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71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27046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72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65076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73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253797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74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84552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75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528479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78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9247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293970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79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127203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80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476333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81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826433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82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114199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84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181652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86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128194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87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851481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88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992973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89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564919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90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1873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467341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91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059647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92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011809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93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325452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94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278363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95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256803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96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964380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97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797117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98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30912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99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24079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100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742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57471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101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048132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102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28961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103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219319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104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176750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105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668691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106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197751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107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4627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108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355873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109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057898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5548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091149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379027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126203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775492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63537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337103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72832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811225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815359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891243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4848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52400"/>
            <a:ext cx="11040533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48217" y="1143000"/>
            <a:ext cx="5444067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484" y="1143000"/>
            <a:ext cx="5444067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0432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52400"/>
            <a:ext cx="11040533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48218" y="1143000"/>
            <a:ext cx="11091333" cy="51816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8409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1/24/2021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9002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53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  <p:sldLayoutId id="2147483742" r:id="rId5"/>
    <p:sldLayoutId id="2147483745" r:id="rId6"/>
    <p:sldLayoutId id="2147483746" r:id="rId7"/>
    <p:sldLayoutId id="2147483749" r:id="rId8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8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8.png"/><Relationship Id="rId5" Type="http://schemas.openxmlformats.org/officeDocument/2006/relationships/image" Target="../media/image17.wmf"/><Relationship Id="rId4" Type="http://schemas.openxmlformats.org/officeDocument/2006/relationships/oleObject" Target="../embeddings/oleObject4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1.png"/><Relationship Id="rId4" Type="http://schemas.openxmlformats.org/officeDocument/2006/relationships/image" Target="../media/image19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2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4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6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8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solutions/machine-learning/mlops-continuous-delivery-and-automation-pipelines-in-machine-learning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Evaluation</a:t>
            </a:r>
          </a:p>
        </p:txBody>
      </p:sp>
      <p:sp>
        <p:nvSpPr>
          <p:cNvPr id="96153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Metrics for Performance Evaluation</a:t>
            </a:r>
          </a:p>
          <a:p>
            <a:pPr lvl="1"/>
            <a:r>
              <a:rPr lang="en-US" dirty="0"/>
              <a:t>How to evaluate the performance of a model?</a:t>
            </a:r>
          </a:p>
          <a:p>
            <a:pPr lvl="1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dirty="0"/>
              <a:t>Methods for Performance </a:t>
            </a:r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323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Curve</a:t>
            </a:r>
          </a:p>
        </p:txBody>
      </p:sp>
      <p:grpSp>
        <p:nvGrpSpPr>
          <p:cNvPr id="972803" name="Group 3"/>
          <p:cNvGrpSpPr>
            <a:grpSpLocks/>
          </p:cNvGrpSpPr>
          <p:nvPr/>
        </p:nvGrpSpPr>
        <p:grpSpPr bwMode="auto">
          <a:xfrm>
            <a:off x="1600200" y="1219200"/>
            <a:ext cx="5715000" cy="4857750"/>
            <a:chOff x="48" y="768"/>
            <a:chExt cx="3600" cy="3060"/>
          </a:xfrm>
        </p:grpSpPr>
        <p:pic>
          <p:nvPicPr>
            <p:cNvPr id="97280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82" r="5882"/>
            <a:stretch>
              <a:fillRect/>
            </a:stretch>
          </p:blipFill>
          <p:spPr bwMode="auto">
            <a:xfrm>
              <a:off x="48" y="768"/>
              <a:ext cx="3600" cy="30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72805" name="Line 5"/>
            <p:cNvSpPr>
              <a:spLocks noChangeShapeType="1"/>
            </p:cNvSpPr>
            <p:nvPr/>
          </p:nvSpPr>
          <p:spPr bwMode="auto">
            <a:xfrm>
              <a:off x="336" y="1214"/>
              <a:ext cx="31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72806" name="Rectangle 6"/>
          <p:cNvSpPr>
            <a:spLocks noChangeArrowheads="1"/>
          </p:cNvSpPr>
          <p:nvPr/>
        </p:nvSpPr>
        <p:spPr bwMode="auto">
          <a:xfrm>
            <a:off x="7620000" y="1295400"/>
            <a:ext cx="3352800" cy="45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marL="292100" indent="-292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8001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Learning curve shows how accuracy changes with varying sample size</a:t>
            </a:r>
          </a:p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Requires a sampling schedule for creating learning curve:</a:t>
            </a:r>
          </a:p>
          <a:p>
            <a:pPr lvl="1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Arithmetic sampling</a:t>
            </a:r>
            <a:b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(Langley, et al)</a:t>
            </a:r>
          </a:p>
          <a:p>
            <a:pPr lvl="1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Geometric sampling</a:t>
            </a:r>
            <a:b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(Provost et al)</a:t>
            </a:r>
          </a:p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Effect of small sample size:</a:t>
            </a:r>
          </a:p>
          <a:p>
            <a:pPr lvl="1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Tx/>
              <a:buChar char="-"/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Bias in the estimate</a:t>
            </a:r>
          </a:p>
          <a:p>
            <a:pPr lvl="1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Tx/>
              <a:buChar char="-"/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Variance of estimate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3"/>
          <a:srcRect t="16578"/>
          <a:stretch/>
        </p:blipFill>
        <p:spPr>
          <a:xfrm>
            <a:off x="1524000" y="990600"/>
            <a:ext cx="9144000" cy="572111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Gradient Descent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39400" y="6400800"/>
            <a:ext cx="152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918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3"/>
          <a:srcRect t="15383"/>
          <a:stretch/>
        </p:blipFill>
        <p:spPr>
          <a:xfrm>
            <a:off x="1600200" y="1143000"/>
            <a:ext cx="8763000" cy="556120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Choosing Step Size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10134600" y="6400800"/>
            <a:ext cx="152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012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Impact of  Learning Rate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981200"/>
            <a:ext cx="9963407" cy="38004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10903" y="1905000"/>
            <a:ext cx="84189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dirty="0" smtClean="0"/>
              <a:t>α</a:t>
            </a:r>
            <a:r>
              <a:rPr lang="en-IN" dirty="0" smtClean="0"/>
              <a:t>=0.02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2514600" y="1905000"/>
            <a:ext cx="84189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dirty="0" smtClean="0"/>
              <a:t>α</a:t>
            </a:r>
            <a:r>
              <a:rPr lang="en-IN" dirty="0" smtClean="0"/>
              <a:t>=0.02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8610600" y="1905000"/>
            <a:ext cx="914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l-GR" dirty="0" smtClean="0"/>
              <a:t>α</a:t>
            </a:r>
            <a:r>
              <a:rPr lang="en-IN" dirty="0" smtClean="0"/>
              <a:t>=0.5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5638800" y="1905000"/>
            <a:ext cx="72327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dirty="0" smtClean="0"/>
              <a:t>α</a:t>
            </a:r>
            <a:r>
              <a:rPr lang="en-IN" dirty="0" smtClean="0"/>
              <a:t>=0.1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417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Feature Normalization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"/>
          </a:xfrm>
        </p:spPr>
        <p:txBody>
          <a:bodyPr/>
          <a:lstStyle/>
          <a:p>
            <a:r>
              <a:rPr lang="en-IN" dirty="0" smtClean="0"/>
              <a:t>Normalization of feature values for same variance needed for faster convergence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Gradient Descent can be slow when feature scales are widely different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1" y="2362200"/>
            <a:ext cx="8229600" cy="313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60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Impact Due To Batch Size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33400" y="1600200"/>
            <a:ext cx="11049000" cy="914400"/>
          </a:xfrm>
        </p:spPr>
        <p:txBody>
          <a:bodyPr>
            <a:noAutofit/>
          </a:bodyPr>
          <a:lstStyle/>
          <a:p>
            <a:r>
              <a:rPr lang="en-IN" dirty="0" smtClean="0"/>
              <a:t>In Batch GD, entire training set is used to calculate the training error in each iteration/epoch and gradient is calculated and used for weight updates</a:t>
            </a:r>
          </a:p>
          <a:p>
            <a:pPr lvl="1"/>
            <a:endParaRPr lang="en-IN" dirty="0"/>
          </a:p>
          <a:p>
            <a:endParaRPr lang="en-IN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Choice of batch </a:t>
            </a:r>
            <a:r>
              <a:rPr lang="en-IN" dirty="0"/>
              <a:t>s</a:t>
            </a:r>
            <a:r>
              <a:rPr lang="en-IN" dirty="0" smtClean="0"/>
              <a:t>ize </a:t>
            </a:r>
            <a:r>
              <a:rPr lang="en-IN" dirty="0"/>
              <a:t>i</a:t>
            </a:r>
            <a:r>
              <a:rPr lang="en-IN" dirty="0" smtClean="0"/>
              <a:t>mpacts the rate of convergence of gradient descent (GD)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2438400"/>
            <a:ext cx="5406588" cy="29851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2"/>
              <p:cNvSpPr txBox="1">
                <a:spLocks/>
              </p:cNvSpPr>
              <p:nvPr/>
            </p:nvSpPr>
            <p:spPr>
              <a:xfrm>
                <a:off x="609600" y="2209800"/>
                <a:ext cx="6477000" cy="426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Helvetica" panose="020B060402020203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Helvetica" panose="020B060402020203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Helvetica" panose="020B060402020203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Helvetica" panose="020B060402020203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Helvetica" panose="020B060402020203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IN" dirty="0" smtClean="0"/>
                  <a:t>Convergences in least number of iterations, i.e., rate of convergence is highest [</a:t>
                </a:r>
                <a:r>
                  <a:rPr lang="en-IN" i="1" dirty="0" smtClean="0"/>
                  <a:t>O</a:t>
                </a:r>
                <a:r>
                  <a:rPr lang="en-IN" dirty="0" smtClean="0"/>
                  <a:t>(1/iterations)]</a:t>
                </a:r>
              </a:p>
              <a:p>
                <a:pPr lvl="1"/>
                <a:r>
                  <a:rPr lang="en-IN" dirty="0" smtClean="0"/>
                  <a:t>Computation requirement per iteration is highest</a:t>
                </a:r>
              </a:p>
              <a:p>
                <a:pPr lvl="1"/>
                <a:r>
                  <a:rPr lang="en-IN" dirty="0" smtClean="0"/>
                  <a:t>Memory requirement is also highest</a:t>
                </a:r>
              </a:p>
              <a:p>
                <a:r>
                  <a:rPr lang="en-IN" dirty="0" smtClean="0"/>
                  <a:t>In Stochastic gradient descent, a </a:t>
                </a:r>
                <a:r>
                  <a:rPr lang="en-IN" b="1" dirty="0" smtClean="0"/>
                  <a:t>randomly</a:t>
                </a:r>
                <a:r>
                  <a:rPr lang="en-IN" dirty="0" smtClean="0"/>
                  <a:t> selected training instance is used </a:t>
                </a:r>
              </a:p>
              <a:p>
                <a:pPr lvl="1"/>
                <a:r>
                  <a:rPr lang="en-IN" dirty="0" smtClean="0"/>
                  <a:t>Convergences in highest number of iterations, i.e., rate of convergence is slowest [~</a:t>
                </a:r>
                <a:r>
                  <a:rPr lang="en-IN" i="1" dirty="0" smtClean="0"/>
                  <a:t>O</a:t>
                </a:r>
                <a:r>
                  <a:rPr lang="en-IN" dirty="0" smtClean="0"/>
                  <a:t>(1/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√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𝑖𝑡𝑒𝑟𝑎𝑡𝑖𝑜𝑛𝑠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IN" dirty="0" smtClean="0"/>
              </a:p>
              <a:p>
                <a:pPr lvl="1"/>
                <a:r>
                  <a:rPr lang="en-IN" dirty="0" smtClean="0"/>
                  <a:t>Computation requirement per iteration is lowest</a:t>
                </a:r>
              </a:p>
              <a:p>
                <a:pPr lvl="1"/>
                <a:r>
                  <a:rPr lang="en-IN" dirty="0" smtClean="0"/>
                  <a:t>Memory requirement is also lowest</a:t>
                </a:r>
              </a:p>
              <a:p>
                <a:r>
                  <a:rPr lang="en-IN" dirty="0" smtClean="0"/>
                  <a:t>In mini batch GD, a subset of training data of size, say 64,128, 256 is used</a:t>
                </a:r>
              </a:p>
              <a:p>
                <a:pPr lvl="1"/>
                <a:r>
                  <a:rPr lang="en-IN" dirty="0"/>
                  <a:t>v</a:t>
                </a:r>
                <a:r>
                  <a:rPr lang="en-IN" dirty="0" smtClean="0"/>
                  <a:t>ery efficient implementation possible leveraging vector processing using GPUs</a:t>
                </a:r>
              </a:p>
            </p:txBody>
          </p:sp>
        </mc:Choice>
        <mc:Fallback xmlns="">
          <p:sp>
            <p:nvSpPr>
              <p:cNvPr id="6" name="Tex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209800"/>
                <a:ext cx="6477000" cy="4267200"/>
              </a:xfrm>
              <a:prstGeom prst="rect">
                <a:avLst/>
              </a:prstGeom>
              <a:blipFill rotWithShape="0">
                <a:blip r:embed="rId4"/>
                <a:stretch>
                  <a:fillRect l="-564" t="-1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396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3"/>
          <a:srcRect t="16378"/>
          <a:stretch/>
        </p:blipFill>
        <p:spPr>
          <a:xfrm>
            <a:off x="1676400" y="1132764"/>
            <a:ext cx="8991600" cy="563918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Closed Form Solution Vs. Gradient Descent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0439400" y="6400800"/>
            <a:ext cx="152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7924800" y="3505200"/>
            <a:ext cx="73289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2000" dirty="0" smtClean="0"/>
              <a:t>O(d</a:t>
            </a:r>
            <a:r>
              <a:rPr lang="en-IN" sz="2000" baseline="30000" dirty="0" smtClean="0"/>
              <a:t>3</a:t>
            </a:r>
            <a:r>
              <a:rPr lang="en-IN" sz="2000" dirty="0" smtClean="0"/>
              <a:t>)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06094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3"/>
          <a:srcRect t="18965"/>
          <a:stretch/>
        </p:blipFill>
        <p:spPr>
          <a:xfrm>
            <a:off x="1524000" y="1143000"/>
            <a:ext cx="9144000" cy="555734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Extending to More Complex Model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253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3"/>
          <a:srcRect t="18170"/>
          <a:stretch/>
        </p:blipFill>
        <p:spPr>
          <a:xfrm>
            <a:off x="1524000" y="990600"/>
            <a:ext cx="9144000" cy="561193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Fitting a Polynomial Curve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5257801"/>
            <a:ext cx="8001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 Regularization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4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Linear Regression</a:t>
            </a:r>
            <a:br>
              <a:rPr lang="en-US" dirty="0" smtClean="0"/>
            </a:br>
            <a:r>
              <a:rPr lang="en-US" sz="2400" dirty="0"/>
              <a:t>R</a:t>
            </a:r>
            <a:r>
              <a:rPr lang="en-US" sz="2400" dirty="0" smtClean="0"/>
              <a:t>egularization</a:t>
            </a:r>
            <a:endParaRPr lang="en-US" sz="24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Sugata</a:t>
            </a:r>
            <a:r>
              <a:rPr lang="en-US" dirty="0" smtClean="0"/>
              <a:t> </a:t>
            </a:r>
            <a:r>
              <a:rPr lang="en-US" dirty="0" err="1" smtClean="0"/>
              <a:t>Ghosal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CSIS Off-Campus Faculty</a:t>
            </a:r>
          </a:p>
          <a:p>
            <a:r>
              <a:rPr lang="en-US" dirty="0" smtClean="0"/>
              <a:t>BITS </a:t>
            </a:r>
            <a:r>
              <a:rPr lang="en-US" dirty="0" err="1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45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Methods of Estimation</a:t>
            </a:r>
          </a:p>
        </p:txBody>
      </p:sp>
      <p:sp>
        <p:nvSpPr>
          <p:cNvPr id="973827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914400" y="1371600"/>
            <a:ext cx="10160000" cy="3962399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Holdout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Reserve 2/3 for training and 1/3 for testing </a:t>
            </a:r>
          </a:p>
          <a:p>
            <a:pPr>
              <a:lnSpc>
                <a:spcPct val="90000"/>
              </a:lnSpc>
            </a:pPr>
            <a:r>
              <a:rPr lang="en-US" dirty="0"/>
              <a:t>Random subsampling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Repeated holdout</a:t>
            </a:r>
          </a:p>
          <a:p>
            <a:pPr>
              <a:lnSpc>
                <a:spcPct val="90000"/>
              </a:lnSpc>
            </a:pPr>
            <a:r>
              <a:rPr lang="en-US" dirty="0"/>
              <a:t>Cross validation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Partition data into k disjoint subsets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k-fold: train on k-1 partitions, test on the remaining one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Leave-one-out:   k=n</a:t>
            </a:r>
          </a:p>
          <a:p>
            <a:pPr>
              <a:lnSpc>
                <a:spcPct val="90000"/>
              </a:lnSpc>
            </a:pPr>
            <a:r>
              <a:rPr lang="en-US" dirty="0"/>
              <a:t>Stratified sampling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oversampling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en-US" dirty="0" err="1"/>
              <a:t>undersampling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Bootstrap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Sampling with replacement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Session Content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52600" y="1828801"/>
            <a:ext cx="8534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Overfitting</a:t>
            </a:r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of the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Effect of Training data size on </a:t>
            </a:r>
            <a:r>
              <a:rPr lang="en-IN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overfitting</a:t>
            </a:r>
            <a:endParaRPr lang="en-US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Regularization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Ridge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Lasso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Early Stopping</a:t>
            </a:r>
          </a:p>
        </p:txBody>
      </p:sp>
    </p:spTree>
    <p:extLst>
      <p:ext uri="{BB962C8B-B14F-4D97-AF65-F5344CB8AC3E}">
        <p14:creationId xmlns:p14="http://schemas.microsoft.com/office/powerpoint/2010/main" val="205155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3"/>
          <a:srcRect t="13393"/>
          <a:stretch/>
        </p:blipFill>
        <p:spPr>
          <a:xfrm>
            <a:off x="1524000" y="1143000"/>
            <a:ext cx="9144000" cy="547275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Quality of Fit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812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 51"/>
          <p:cNvSpPr/>
          <p:nvPr/>
        </p:nvSpPr>
        <p:spPr>
          <a:xfrm>
            <a:off x="7871308" y="2971800"/>
            <a:ext cx="2263292" cy="1092670"/>
          </a:xfrm>
          <a:custGeom>
            <a:avLst/>
            <a:gdLst>
              <a:gd name="connsiteX0" fmla="*/ 0 w 1581665"/>
              <a:gd name="connsiteY0" fmla="*/ 1482811 h 1482811"/>
              <a:gd name="connsiteX1" fmla="*/ 1581665 w 1581665"/>
              <a:gd name="connsiteY1" fmla="*/ 0 h 1482811"/>
              <a:gd name="connsiteX0" fmla="*/ 0 w 1581665"/>
              <a:gd name="connsiteY0" fmla="*/ 1482811 h 1482811"/>
              <a:gd name="connsiteX1" fmla="*/ 678733 w 1581665"/>
              <a:gd name="connsiteY1" fmla="*/ 407471 h 1482811"/>
              <a:gd name="connsiteX2" fmla="*/ 1581665 w 1581665"/>
              <a:gd name="connsiteY2" fmla="*/ 0 h 1482811"/>
              <a:gd name="connsiteX0" fmla="*/ 0 w 2137719"/>
              <a:gd name="connsiteY0" fmla="*/ 1371600 h 1371600"/>
              <a:gd name="connsiteX1" fmla="*/ 678733 w 2137719"/>
              <a:gd name="connsiteY1" fmla="*/ 296260 h 1371600"/>
              <a:gd name="connsiteX2" fmla="*/ 2137719 w 2137719"/>
              <a:gd name="connsiteY2" fmla="*/ 0 h 1371600"/>
              <a:gd name="connsiteX0" fmla="*/ 0 w 2360141"/>
              <a:gd name="connsiteY0" fmla="*/ 1272746 h 1272746"/>
              <a:gd name="connsiteX1" fmla="*/ 901155 w 2360141"/>
              <a:gd name="connsiteY1" fmla="*/ 296260 h 1272746"/>
              <a:gd name="connsiteX2" fmla="*/ 2360141 w 2360141"/>
              <a:gd name="connsiteY2" fmla="*/ 0 h 1272746"/>
              <a:gd name="connsiteX0" fmla="*/ 0 w 2360141"/>
              <a:gd name="connsiteY0" fmla="*/ 1272746 h 1272746"/>
              <a:gd name="connsiteX1" fmla="*/ 962939 w 2360141"/>
              <a:gd name="connsiteY1" fmla="*/ 123265 h 1272746"/>
              <a:gd name="connsiteX2" fmla="*/ 2360141 w 2360141"/>
              <a:gd name="connsiteY2" fmla="*/ 0 h 1272746"/>
              <a:gd name="connsiteX0" fmla="*/ 0 w 2360141"/>
              <a:gd name="connsiteY0" fmla="*/ 1285743 h 1285743"/>
              <a:gd name="connsiteX1" fmla="*/ 962939 w 2360141"/>
              <a:gd name="connsiteY1" fmla="*/ 136262 h 1285743"/>
              <a:gd name="connsiteX2" fmla="*/ 2360141 w 2360141"/>
              <a:gd name="connsiteY2" fmla="*/ 12997 h 1285743"/>
              <a:gd name="connsiteX0" fmla="*/ 0 w 2360141"/>
              <a:gd name="connsiteY0" fmla="*/ 1285743 h 1285743"/>
              <a:gd name="connsiteX1" fmla="*/ 962939 w 2360141"/>
              <a:gd name="connsiteY1" fmla="*/ 136262 h 1285743"/>
              <a:gd name="connsiteX2" fmla="*/ 2360141 w 2360141"/>
              <a:gd name="connsiteY2" fmla="*/ 12997 h 1285743"/>
              <a:gd name="connsiteX0" fmla="*/ 0 w 2360141"/>
              <a:gd name="connsiteY0" fmla="*/ 1272746 h 1272746"/>
              <a:gd name="connsiteX1" fmla="*/ 1024722 w 2360141"/>
              <a:gd name="connsiteY1" fmla="*/ 246833 h 1272746"/>
              <a:gd name="connsiteX2" fmla="*/ 2360141 w 2360141"/>
              <a:gd name="connsiteY2" fmla="*/ 0 h 1272746"/>
              <a:gd name="connsiteX0" fmla="*/ 0 w 2360141"/>
              <a:gd name="connsiteY0" fmla="*/ 1272746 h 1272746"/>
              <a:gd name="connsiteX1" fmla="*/ 957503 w 2360141"/>
              <a:gd name="connsiteY1" fmla="*/ 367823 h 1272746"/>
              <a:gd name="connsiteX2" fmla="*/ 2360141 w 2360141"/>
              <a:gd name="connsiteY2" fmla="*/ 0 h 1272746"/>
              <a:gd name="connsiteX0" fmla="*/ 0 w 2360141"/>
              <a:gd name="connsiteY0" fmla="*/ 1272746 h 1272746"/>
              <a:gd name="connsiteX1" fmla="*/ 289589 w 2360141"/>
              <a:gd name="connsiteY1" fmla="*/ 882530 h 1272746"/>
              <a:gd name="connsiteX2" fmla="*/ 957503 w 2360141"/>
              <a:gd name="connsiteY2" fmla="*/ 367823 h 1272746"/>
              <a:gd name="connsiteX3" fmla="*/ 2360141 w 2360141"/>
              <a:gd name="connsiteY3" fmla="*/ 0 h 1272746"/>
              <a:gd name="connsiteX0" fmla="*/ 0 w 2360141"/>
              <a:gd name="connsiteY0" fmla="*/ 1401996 h 1401996"/>
              <a:gd name="connsiteX1" fmla="*/ 289589 w 2360141"/>
              <a:gd name="connsiteY1" fmla="*/ 1011780 h 1401996"/>
              <a:gd name="connsiteX2" fmla="*/ 435032 w 2360141"/>
              <a:gd name="connsiteY2" fmla="*/ 89415 h 1401996"/>
              <a:gd name="connsiteX3" fmla="*/ 2360141 w 2360141"/>
              <a:gd name="connsiteY3" fmla="*/ 129250 h 1401996"/>
              <a:gd name="connsiteX0" fmla="*/ 0 w 2360141"/>
              <a:gd name="connsiteY0" fmla="*/ 1382171 h 1382171"/>
              <a:gd name="connsiteX1" fmla="*/ 289589 w 2360141"/>
              <a:gd name="connsiteY1" fmla="*/ 991955 h 1382171"/>
              <a:gd name="connsiteX2" fmla="*/ 435032 w 2360141"/>
              <a:gd name="connsiteY2" fmla="*/ 69590 h 1382171"/>
              <a:gd name="connsiteX3" fmla="*/ 2360141 w 2360141"/>
              <a:gd name="connsiteY3" fmla="*/ 109425 h 1382171"/>
              <a:gd name="connsiteX0" fmla="*/ 0 w 2360141"/>
              <a:gd name="connsiteY0" fmla="*/ 1338721 h 1338721"/>
              <a:gd name="connsiteX1" fmla="*/ 289589 w 2360141"/>
              <a:gd name="connsiteY1" fmla="*/ 948505 h 1338721"/>
              <a:gd name="connsiteX2" fmla="*/ 435032 w 2360141"/>
              <a:gd name="connsiteY2" fmla="*/ 26140 h 1338721"/>
              <a:gd name="connsiteX3" fmla="*/ 835385 w 2360141"/>
              <a:gd name="connsiteY3" fmla="*/ 535751 h 1338721"/>
              <a:gd name="connsiteX4" fmla="*/ 2360141 w 2360141"/>
              <a:gd name="connsiteY4" fmla="*/ 65975 h 1338721"/>
              <a:gd name="connsiteX0" fmla="*/ 0 w 2360141"/>
              <a:gd name="connsiteY0" fmla="*/ 1273210 h 1273210"/>
              <a:gd name="connsiteX1" fmla="*/ 289589 w 2360141"/>
              <a:gd name="connsiteY1" fmla="*/ 882994 h 1273210"/>
              <a:gd name="connsiteX2" fmla="*/ 565650 w 2360141"/>
              <a:gd name="connsiteY2" fmla="*/ 144075 h 1273210"/>
              <a:gd name="connsiteX3" fmla="*/ 835385 w 2360141"/>
              <a:gd name="connsiteY3" fmla="*/ 470240 h 1273210"/>
              <a:gd name="connsiteX4" fmla="*/ 2360141 w 2360141"/>
              <a:gd name="connsiteY4" fmla="*/ 464 h 1273210"/>
              <a:gd name="connsiteX0" fmla="*/ 0 w 2360141"/>
              <a:gd name="connsiteY0" fmla="*/ 1273508 h 1273508"/>
              <a:gd name="connsiteX1" fmla="*/ 289589 w 2360141"/>
              <a:gd name="connsiteY1" fmla="*/ 883292 h 1273508"/>
              <a:gd name="connsiteX2" fmla="*/ 565650 w 2360141"/>
              <a:gd name="connsiteY2" fmla="*/ 144373 h 1273508"/>
              <a:gd name="connsiteX3" fmla="*/ 826055 w 2360141"/>
              <a:gd name="connsiteY3" fmla="*/ 271805 h 1273508"/>
              <a:gd name="connsiteX4" fmla="*/ 2360141 w 2360141"/>
              <a:gd name="connsiteY4" fmla="*/ 762 h 1273508"/>
              <a:gd name="connsiteX0" fmla="*/ 0 w 2360141"/>
              <a:gd name="connsiteY0" fmla="*/ 1273508 h 1273508"/>
              <a:gd name="connsiteX1" fmla="*/ 289589 w 2360141"/>
              <a:gd name="connsiteY1" fmla="*/ 883292 h 1273508"/>
              <a:gd name="connsiteX2" fmla="*/ 439698 w 2360141"/>
              <a:gd name="connsiteY2" fmla="*/ 231000 h 1273508"/>
              <a:gd name="connsiteX3" fmla="*/ 826055 w 2360141"/>
              <a:gd name="connsiteY3" fmla="*/ 271805 h 1273508"/>
              <a:gd name="connsiteX4" fmla="*/ 2360141 w 2360141"/>
              <a:gd name="connsiteY4" fmla="*/ 762 h 1273508"/>
              <a:gd name="connsiteX0" fmla="*/ 0 w 2360141"/>
              <a:gd name="connsiteY0" fmla="*/ 1272746 h 1272746"/>
              <a:gd name="connsiteX1" fmla="*/ 289589 w 2360141"/>
              <a:gd name="connsiteY1" fmla="*/ 882530 h 1272746"/>
              <a:gd name="connsiteX2" fmla="*/ 439698 w 2360141"/>
              <a:gd name="connsiteY2" fmla="*/ 230238 h 1272746"/>
              <a:gd name="connsiteX3" fmla="*/ 826055 w 2360141"/>
              <a:gd name="connsiteY3" fmla="*/ 271043 h 1272746"/>
              <a:gd name="connsiteX4" fmla="*/ 1171259 w 2360141"/>
              <a:gd name="connsiteY4" fmla="*/ 403532 h 1272746"/>
              <a:gd name="connsiteX5" fmla="*/ 2360141 w 2360141"/>
              <a:gd name="connsiteY5" fmla="*/ 0 h 1272746"/>
              <a:gd name="connsiteX0" fmla="*/ 0 w 2360141"/>
              <a:gd name="connsiteY0" fmla="*/ 1272746 h 1272746"/>
              <a:gd name="connsiteX1" fmla="*/ 289589 w 2360141"/>
              <a:gd name="connsiteY1" fmla="*/ 882530 h 1272746"/>
              <a:gd name="connsiteX2" fmla="*/ 439698 w 2360141"/>
              <a:gd name="connsiteY2" fmla="*/ 230238 h 1272746"/>
              <a:gd name="connsiteX3" fmla="*/ 826055 w 2360141"/>
              <a:gd name="connsiteY3" fmla="*/ 271043 h 1272746"/>
              <a:gd name="connsiteX4" fmla="*/ 1171259 w 2360141"/>
              <a:gd name="connsiteY4" fmla="*/ 403532 h 1272746"/>
              <a:gd name="connsiteX5" fmla="*/ 2360141 w 2360141"/>
              <a:gd name="connsiteY5" fmla="*/ 0 h 1272746"/>
              <a:gd name="connsiteX0" fmla="*/ 0 w 2360141"/>
              <a:gd name="connsiteY0" fmla="*/ 1272746 h 1272746"/>
              <a:gd name="connsiteX1" fmla="*/ 289589 w 2360141"/>
              <a:gd name="connsiteY1" fmla="*/ 882530 h 1272746"/>
              <a:gd name="connsiteX2" fmla="*/ 448197 w 2360141"/>
              <a:gd name="connsiteY2" fmla="*/ 581882 h 1272746"/>
              <a:gd name="connsiteX3" fmla="*/ 439698 w 2360141"/>
              <a:gd name="connsiteY3" fmla="*/ 230238 h 1272746"/>
              <a:gd name="connsiteX4" fmla="*/ 826055 w 2360141"/>
              <a:gd name="connsiteY4" fmla="*/ 271043 h 1272746"/>
              <a:gd name="connsiteX5" fmla="*/ 1171259 w 2360141"/>
              <a:gd name="connsiteY5" fmla="*/ 403532 h 1272746"/>
              <a:gd name="connsiteX6" fmla="*/ 2360141 w 2360141"/>
              <a:gd name="connsiteY6" fmla="*/ 0 h 1272746"/>
              <a:gd name="connsiteX0" fmla="*/ 0 w 2360141"/>
              <a:gd name="connsiteY0" fmla="*/ 1272746 h 1272746"/>
              <a:gd name="connsiteX1" fmla="*/ 289589 w 2360141"/>
              <a:gd name="connsiteY1" fmla="*/ 882530 h 1272746"/>
              <a:gd name="connsiteX2" fmla="*/ 448197 w 2360141"/>
              <a:gd name="connsiteY2" fmla="*/ 581882 h 1272746"/>
              <a:gd name="connsiteX3" fmla="*/ 439698 w 2360141"/>
              <a:gd name="connsiteY3" fmla="*/ 230238 h 1272746"/>
              <a:gd name="connsiteX4" fmla="*/ 826055 w 2360141"/>
              <a:gd name="connsiteY4" fmla="*/ 271043 h 1272746"/>
              <a:gd name="connsiteX5" fmla="*/ 1171259 w 2360141"/>
              <a:gd name="connsiteY5" fmla="*/ 403532 h 1272746"/>
              <a:gd name="connsiteX6" fmla="*/ 1367185 w 2360141"/>
              <a:gd name="connsiteY6" fmla="*/ 148745 h 1272746"/>
              <a:gd name="connsiteX7" fmla="*/ 2360141 w 2360141"/>
              <a:gd name="connsiteY7" fmla="*/ 0 h 1272746"/>
              <a:gd name="connsiteX0" fmla="*/ 0 w 2360141"/>
              <a:gd name="connsiteY0" fmla="*/ 1272746 h 1272746"/>
              <a:gd name="connsiteX1" fmla="*/ 289589 w 2360141"/>
              <a:gd name="connsiteY1" fmla="*/ 882530 h 1272746"/>
              <a:gd name="connsiteX2" fmla="*/ 448197 w 2360141"/>
              <a:gd name="connsiteY2" fmla="*/ 581882 h 1272746"/>
              <a:gd name="connsiteX3" fmla="*/ 439698 w 2360141"/>
              <a:gd name="connsiteY3" fmla="*/ 230238 h 1272746"/>
              <a:gd name="connsiteX4" fmla="*/ 826055 w 2360141"/>
              <a:gd name="connsiteY4" fmla="*/ 271043 h 1272746"/>
              <a:gd name="connsiteX5" fmla="*/ 1171259 w 2360141"/>
              <a:gd name="connsiteY5" fmla="*/ 403532 h 1272746"/>
              <a:gd name="connsiteX6" fmla="*/ 1367185 w 2360141"/>
              <a:gd name="connsiteY6" fmla="*/ 148745 h 1272746"/>
              <a:gd name="connsiteX7" fmla="*/ 2360141 w 2360141"/>
              <a:gd name="connsiteY7" fmla="*/ 0 h 1272746"/>
              <a:gd name="connsiteX0" fmla="*/ 0 w 2252848"/>
              <a:gd name="connsiteY0" fmla="*/ 1313512 h 1313512"/>
              <a:gd name="connsiteX1" fmla="*/ 289589 w 2252848"/>
              <a:gd name="connsiteY1" fmla="*/ 923296 h 1313512"/>
              <a:gd name="connsiteX2" fmla="*/ 448197 w 2252848"/>
              <a:gd name="connsiteY2" fmla="*/ 622648 h 1313512"/>
              <a:gd name="connsiteX3" fmla="*/ 439698 w 2252848"/>
              <a:gd name="connsiteY3" fmla="*/ 271004 h 1313512"/>
              <a:gd name="connsiteX4" fmla="*/ 826055 w 2252848"/>
              <a:gd name="connsiteY4" fmla="*/ 311809 h 1313512"/>
              <a:gd name="connsiteX5" fmla="*/ 1171259 w 2252848"/>
              <a:gd name="connsiteY5" fmla="*/ 444298 h 1313512"/>
              <a:gd name="connsiteX6" fmla="*/ 1367185 w 2252848"/>
              <a:gd name="connsiteY6" fmla="*/ 189511 h 1313512"/>
              <a:gd name="connsiteX7" fmla="*/ 2252848 w 2252848"/>
              <a:gd name="connsiteY7" fmla="*/ 0 h 1313512"/>
              <a:gd name="connsiteX0" fmla="*/ 0 w 2252848"/>
              <a:gd name="connsiteY0" fmla="*/ 1313512 h 1313512"/>
              <a:gd name="connsiteX1" fmla="*/ 289589 w 2252848"/>
              <a:gd name="connsiteY1" fmla="*/ 923296 h 1313512"/>
              <a:gd name="connsiteX2" fmla="*/ 448197 w 2252848"/>
              <a:gd name="connsiteY2" fmla="*/ 622648 h 1313512"/>
              <a:gd name="connsiteX3" fmla="*/ 439698 w 2252848"/>
              <a:gd name="connsiteY3" fmla="*/ 271004 h 1313512"/>
              <a:gd name="connsiteX4" fmla="*/ 826055 w 2252848"/>
              <a:gd name="connsiteY4" fmla="*/ 311809 h 1313512"/>
              <a:gd name="connsiteX5" fmla="*/ 1171259 w 2252848"/>
              <a:gd name="connsiteY5" fmla="*/ 444298 h 1313512"/>
              <a:gd name="connsiteX6" fmla="*/ 1367185 w 2252848"/>
              <a:gd name="connsiteY6" fmla="*/ 189511 h 1313512"/>
              <a:gd name="connsiteX7" fmla="*/ 1530458 w 2252848"/>
              <a:gd name="connsiteY7" fmla="*/ 316904 h 1313512"/>
              <a:gd name="connsiteX8" fmla="*/ 2252848 w 2252848"/>
              <a:gd name="connsiteY8" fmla="*/ 0 h 1313512"/>
              <a:gd name="connsiteX0" fmla="*/ 0 w 2252848"/>
              <a:gd name="connsiteY0" fmla="*/ 1313512 h 1313512"/>
              <a:gd name="connsiteX1" fmla="*/ 289589 w 2252848"/>
              <a:gd name="connsiteY1" fmla="*/ 923296 h 1313512"/>
              <a:gd name="connsiteX2" fmla="*/ 448197 w 2252848"/>
              <a:gd name="connsiteY2" fmla="*/ 622648 h 1313512"/>
              <a:gd name="connsiteX3" fmla="*/ 439698 w 2252848"/>
              <a:gd name="connsiteY3" fmla="*/ 271004 h 1313512"/>
              <a:gd name="connsiteX4" fmla="*/ 826055 w 2252848"/>
              <a:gd name="connsiteY4" fmla="*/ 311809 h 1313512"/>
              <a:gd name="connsiteX5" fmla="*/ 1171259 w 2252848"/>
              <a:gd name="connsiteY5" fmla="*/ 444298 h 1313512"/>
              <a:gd name="connsiteX6" fmla="*/ 1367185 w 2252848"/>
              <a:gd name="connsiteY6" fmla="*/ 189511 h 1313512"/>
              <a:gd name="connsiteX7" fmla="*/ 1530458 w 2252848"/>
              <a:gd name="connsiteY7" fmla="*/ 316904 h 1313512"/>
              <a:gd name="connsiteX8" fmla="*/ 1749709 w 2252848"/>
              <a:gd name="connsiteY8" fmla="*/ 82501 h 1313512"/>
              <a:gd name="connsiteX9" fmla="*/ 2252848 w 2252848"/>
              <a:gd name="connsiteY9" fmla="*/ 0 h 1313512"/>
              <a:gd name="connsiteX0" fmla="*/ 0 w 2280838"/>
              <a:gd name="connsiteY0" fmla="*/ 1237155 h 1237155"/>
              <a:gd name="connsiteX1" fmla="*/ 289589 w 2280838"/>
              <a:gd name="connsiteY1" fmla="*/ 846939 h 1237155"/>
              <a:gd name="connsiteX2" fmla="*/ 448197 w 2280838"/>
              <a:gd name="connsiteY2" fmla="*/ 546291 h 1237155"/>
              <a:gd name="connsiteX3" fmla="*/ 439698 w 2280838"/>
              <a:gd name="connsiteY3" fmla="*/ 194647 h 1237155"/>
              <a:gd name="connsiteX4" fmla="*/ 826055 w 2280838"/>
              <a:gd name="connsiteY4" fmla="*/ 235452 h 1237155"/>
              <a:gd name="connsiteX5" fmla="*/ 1171259 w 2280838"/>
              <a:gd name="connsiteY5" fmla="*/ 367941 h 1237155"/>
              <a:gd name="connsiteX6" fmla="*/ 1367185 w 2280838"/>
              <a:gd name="connsiteY6" fmla="*/ 113154 h 1237155"/>
              <a:gd name="connsiteX7" fmla="*/ 1530458 w 2280838"/>
              <a:gd name="connsiteY7" fmla="*/ 240547 h 1237155"/>
              <a:gd name="connsiteX8" fmla="*/ 1749709 w 2280838"/>
              <a:gd name="connsiteY8" fmla="*/ 6144 h 1237155"/>
              <a:gd name="connsiteX9" fmla="*/ 2280838 w 2280838"/>
              <a:gd name="connsiteY9" fmla="*/ 229387 h 1237155"/>
              <a:gd name="connsiteX0" fmla="*/ 0 w 2355477"/>
              <a:gd name="connsiteY0" fmla="*/ 1242193 h 1242193"/>
              <a:gd name="connsiteX1" fmla="*/ 289589 w 2355477"/>
              <a:gd name="connsiteY1" fmla="*/ 851977 h 1242193"/>
              <a:gd name="connsiteX2" fmla="*/ 448197 w 2355477"/>
              <a:gd name="connsiteY2" fmla="*/ 551329 h 1242193"/>
              <a:gd name="connsiteX3" fmla="*/ 439698 w 2355477"/>
              <a:gd name="connsiteY3" fmla="*/ 199685 h 1242193"/>
              <a:gd name="connsiteX4" fmla="*/ 826055 w 2355477"/>
              <a:gd name="connsiteY4" fmla="*/ 240490 h 1242193"/>
              <a:gd name="connsiteX5" fmla="*/ 1171259 w 2355477"/>
              <a:gd name="connsiteY5" fmla="*/ 372979 h 1242193"/>
              <a:gd name="connsiteX6" fmla="*/ 1367185 w 2355477"/>
              <a:gd name="connsiteY6" fmla="*/ 118192 h 1242193"/>
              <a:gd name="connsiteX7" fmla="*/ 1530458 w 2355477"/>
              <a:gd name="connsiteY7" fmla="*/ 245585 h 1242193"/>
              <a:gd name="connsiteX8" fmla="*/ 1749709 w 2355477"/>
              <a:gd name="connsiteY8" fmla="*/ 11182 h 1242193"/>
              <a:gd name="connsiteX9" fmla="*/ 2355477 w 2355477"/>
              <a:gd name="connsiteY9" fmla="*/ 81553 h 124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55477" h="1242193">
                <a:moveTo>
                  <a:pt x="0" y="1242193"/>
                </a:moveTo>
                <a:cubicBezTo>
                  <a:pt x="64592" y="1171212"/>
                  <a:pt x="130005" y="1002797"/>
                  <a:pt x="289589" y="851977"/>
                </a:cubicBezTo>
                <a:cubicBezTo>
                  <a:pt x="354959" y="743627"/>
                  <a:pt x="423179" y="660044"/>
                  <a:pt x="448197" y="551329"/>
                </a:cubicBezTo>
                <a:cubicBezTo>
                  <a:pt x="473215" y="442614"/>
                  <a:pt x="367392" y="258286"/>
                  <a:pt x="439698" y="199685"/>
                </a:cubicBezTo>
                <a:cubicBezTo>
                  <a:pt x="512004" y="141084"/>
                  <a:pt x="711903" y="241333"/>
                  <a:pt x="826055" y="240490"/>
                </a:cubicBezTo>
                <a:cubicBezTo>
                  <a:pt x="940207" y="239647"/>
                  <a:pt x="1066298" y="383171"/>
                  <a:pt x="1171259" y="372979"/>
                </a:cubicBezTo>
                <a:cubicBezTo>
                  <a:pt x="1276220" y="362787"/>
                  <a:pt x="1299544" y="160656"/>
                  <a:pt x="1367185" y="118192"/>
                </a:cubicBezTo>
                <a:cubicBezTo>
                  <a:pt x="1434826" y="75728"/>
                  <a:pt x="1451932" y="247284"/>
                  <a:pt x="1530458" y="245585"/>
                </a:cubicBezTo>
                <a:cubicBezTo>
                  <a:pt x="1608984" y="243886"/>
                  <a:pt x="1629311" y="63999"/>
                  <a:pt x="1749709" y="11182"/>
                </a:cubicBezTo>
                <a:cubicBezTo>
                  <a:pt x="1870107" y="-41635"/>
                  <a:pt x="2286393" y="111439"/>
                  <a:pt x="2355477" y="81553"/>
                </a:cubicBezTo>
              </a:path>
            </a:pathLst>
          </a:custGeom>
          <a:noFill/>
          <a:ln w="7620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</a:t>
            </a:r>
            <a:r>
              <a:rPr lang="en-US" dirty="0" smtClean="0"/>
              <a:t>overfitting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3657599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size 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of house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no. of bedrooms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no. of floors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age of house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average income in neighborhood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kitchen </a:t>
                </a:r>
                <a:r>
                  <a:rPr lang="en-US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size</a:t>
                </a:r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⋮</m:t>
                    </m:r>
                  </m:oMath>
                </a14:m>
                <a:endParaRPr 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100</m:t>
                        </m:r>
                      </m:sub>
                    </m:sSub>
                  </m:oMath>
                </a14:m>
                <a:endParaRPr 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3657599"/>
              </a:xfrm>
              <a:blipFill rotWithShape="0">
                <a:blip r:embed="rId3"/>
                <a:stretch>
                  <a:fillRect l="-420" t="-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3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0515600" y="5727700"/>
            <a:ext cx="1676400" cy="2730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1050" dirty="0"/>
              <a:t>Slide credit: Andrew Ng 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7010400" y="2137181"/>
            <a:ext cx="4191000" cy="3108951"/>
            <a:chOff x="3284511" y="1865600"/>
            <a:chExt cx="6020973" cy="4082075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3537730" y="2796124"/>
              <a:ext cx="0" cy="2782198"/>
            </a:xfrm>
            <a:prstGeom prst="line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3284511" y="5177395"/>
              <a:ext cx="6020973" cy="1"/>
            </a:xfrm>
            <a:prstGeom prst="line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Multiply 30"/>
            <p:cNvSpPr/>
            <p:nvPr/>
          </p:nvSpPr>
          <p:spPr>
            <a:xfrm>
              <a:off x="3967290" y="4531203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385122" y="1865600"/>
              <a:ext cx="1585807" cy="8486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Helvetica" panose="020B0604020202020204" pitchFamily="34" charset="0"/>
                  <a:cs typeface="Helvetica" panose="020B0604020202020204" pitchFamily="34" charset="0"/>
                </a:rPr>
                <a:t>Price ($)</a:t>
              </a:r>
              <a:br>
                <a:rPr lang="en-US" dirty="0">
                  <a:latin typeface="Helvetica" panose="020B0604020202020204" pitchFamily="34" charset="0"/>
                  <a:cs typeface="Helvetica" panose="020B0604020202020204" pitchFamily="34" charset="0"/>
                </a:rPr>
              </a:br>
              <a:r>
                <a:rPr lang="en-US" dirty="0">
                  <a:latin typeface="Helvetica" panose="020B0604020202020204" pitchFamily="34" charset="0"/>
                  <a:cs typeface="Helvetica" panose="020B0604020202020204" pitchFamily="34" charset="0"/>
                </a:rPr>
                <a:t>in 1000’s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436512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24142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6132394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704736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794652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6200000">
              <a:off x="3537730" y="4630066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6200000">
              <a:off x="3537730" y="4191905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6200000">
              <a:off x="3537730" y="3746410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16200000">
              <a:off x="3537730" y="3288912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Multiply 41"/>
            <p:cNvSpPr/>
            <p:nvPr/>
          </p:nvSpPr>
          <p:spPr>
            <a:xfrm>
              <a:off x="4513277" y="3683144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43" name="Multiply 42"/>
            <p:cNvSpPr/>
            <p:nvPr/>
          </p:nvSpPr>
          <p:spPr>
            <a:xfrm>
              <a:off x="5243688" y="3101183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44" name="Multiply 43"/>
            <p:cNvSpPr/>
            <p:nvPr/>
          </p:nvSpPr>
          <p:spPr>
            <a:xfrm>
              <a:off x="5641190" y="3326285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45" name="Multiply 44"/>
            <p:cNvSpPr/>
            <p:nvPr/>
          </p:nvSpPr>
          <p:spPr>
            <a:xfrm>
              <a:off x="6279985" y="2898274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46" name="Multiply 45"/>
            <p:cNvSpPr/>
            <p:nvPr/>
          </p:nvSpPr>
          <p:spPr>
            <a:xfrm>
              <a:off x="6701535" y="3107858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47" name="Multiply 46"/>
            <p:cNvSpPr/>
            <p:nvPr/>
          </p:nvSpPr>
          <p:spPr>
            <a:xfrm>
              <a:off x="6121003" y="3290901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48" name="Multiply 47"/>
            <p:cNvSpPr/>
            <p:nvPr/>
          </p:nvSpPr>
          <p:spPr>
            <a:xfrm>
              <a:off x="7109151" y="2689077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49" name="Multiply 48"/>
            <p:cNvSpPr/>
            <p:nvPr/>
          </p:nvSpPr>
          <p:spPr>
            <a:xfrm>
              <a:off x="7616508" y="2867537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50" name="Multiply 49"/>
            <p:cNvSpPr/>
            <p:nvPr/>
          </p:nvSpPr>
          <p:spPr>
            <a:xfrm>
              <a:off x="4350351" y="4193905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364483" y="5462739"/>
              <a:ext cx="2245830" cy="4849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Helvetica" panose="020B0604020202020204" pitchFamily="34" charset="0"/>
                  <a:cs typeface="Helvetica" panose="020B0604020202020204" pitchFamily="34" charset="0"/>
                </a:rPr>
                <a:t>Size in feet^2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823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Addressing overfitting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3276599"/>
              </a:xfrm>
            </p:spPr>
            <p:txBody>
              <a:bodyPr>
                <a:noAutofit/>
              </a:bodyPr>
              <a:lstStyle/>
              <a:p>
                <a:r>
                  <a:rPr lang="en-US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Reduce 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number of features.</a:t>
                </a:r>
              </a:p>
              <a:p>
                <a:pPr lvl="1"/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Manually select which features to keep.</a:t>
                </a:r>
              </a:p>
              <a:p>
                <a:pPr lvl="1"/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Model selection algorithm </a:t>
                </a:r>
              </a:p>
              <a:p>
                <a:endParaRPr lang="en-US" b="1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r>
                  <a:rPr lang="en-US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Regularization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.</a:t>
                </a:r>
              </a:p>
              <a:p>
                <a:pPr lvl="1"/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Keep all the features, but reduce magnitude/values of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.</a:t>
                </a:r>
              </a:p>
              <a:p>
                <a:pPr lvl="1"/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Works well when we have a lot of features, </a:t>
                </a:r>
                <a:r>
                  <a:rPr lang="en-US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each/many 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of which contributes a bit to predicting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3276599"/>
              </a:xfrm>
              <a:blipFill rotWithShape="0">
                <a:blip r:embed="rId3"/>
                <a:stretch>
                  <a:fillRect l="-420" t="-186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9982200" y="5791200"/>
            <a:ext cx="1676400" cy="2730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1050" dirty="0"/>
              <a:t>Slide credit: Andrew Ng </a:t>
            </a:r>
          </a:p>
        </p:txBody>
      </p:sp>
    </p:spTree>
    <p:extLst>
      <p:ext uri="{BB962C8B-B14F-4D97-AF65-F5344CB8AC3E}">
        <p14:creationId xmlns:p14="http://schemas.microsoft.com/office/powerpoint/2010/main" val="203982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Effect of Training Size on </a:t>
            </a:r>
            <a:r>
              <a:rPr lang="en-IN" dirty="0" err="1" smtClean="0"/>
              <a:t>Overfitting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w</a:t>
            </a:r>
            <a:r>
              <a:rPr lang="en-IN" dirty="0" smtClean="0"/>
              <a:t>hen higher order model is used.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Size of training dataset needs to be large to prevent </a:t>
            </a:r>
            <a:r>
              <a:rPr lang="en-IN" dirty="0" err="1" smtClean="0"/>
              <a:t>overfitting</a:t>
            </a:r>
            <a:endParaRPr lang="en-IN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09800"/>
            <a:ext cx="5257800" cy="34150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2286000"/>
            <a:ext cx="5196756" cy="33930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24200" y="396240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Lower order model</a:t>
            </a:r>
            <a:endParaRPr lang="en-IN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534400" y="3276600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Higher order model</a:t>
            </a:r>
            <a:endParaRPr lang="en-IN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83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59340"/>
            <a:ext cx="9321800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903730" marR="5080" indent="-1891664" algn="ctr">
              <a:lnSpc>
                <a:spcPct val="100000"/>
              </a:lnSpc>
              <a:spcBef>
                <a:spcPts val="100"/>
              </a:spcBef>
              <a:tabLst>
                <a:tab pos="3852545" algn="l"/>
              </a:tabLst>
            </a:pPr>
            <a:r>
              <a:rPr lang="en-IN" sz="3600" dirty="0" smtClean="0"/>
              <a:t>Polynomial Fitting can lead to </a:t>
            </a:r>
            <a:r>
              <a:rPr lang="en-IN" sz="3600" dirty="0" err="1" smtClean="0"/>
              <a:t>Overfitting</a:t>
            </a:r>
            <a:endParaRPr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761999"/>
          </a:xfrm>
        </p:spPr>
        <p:txBody>
          <a:bodyPr/>
          <a:lstStyle/>
          <a:p>
            <a:r>
              <a:rPr lang="en-IN" dirty="0" smtClean="0"/>
              <a:t>Linear model results in </a:t>
            </a:r>
            <a:r>
              <a:rPr lang="en-IN" dirty="0" err="1" smtClean="0"/>
              <a:t>underfitting</a:t>
            </a:r>
            <a:r>
              <a:rPr lang="en-IN" dirty="0" smtClean="0"/>
              <a:t> with large bias</a:t>
            </a:r>
          </a:p>
          <a:p>
            <a:r>
              <a:rPr lang="en-IN" dirty="0" smtClean="0"/>
              <a:t>Polynomial of order 300 results in a large variance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Underlying target function is quadratic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362200"/>
            <a:ext cx="6781800" cy="433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7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3"/>
          <a:srcRect t="15981"/>
          <a:stretch/>
        </p:blipFill>
        <p:spPr>
          <a:xfrm>
            <a:off x="685800" y="1143000"/>
            <a:ext cx="8839200" cy="56388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Regularization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9753600" y="6172200"/>
            <a:ext cx="152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188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3"/>
          <a:srcRect t="16179"/>
          <a:stretch/>
        </p:blipFill>
        <p:spPr>
          <a:xfrm>
            <a:off x="1524000" y="1119116"/>
            <a:ext cx="8229600" cy="517356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Ridge Regularization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9525000" y="6019800"/>
            <a:ext cx="152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304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t="14985"/>
          <a:stretch/>
        </p:blipFill>
        <p:spPr>
          <a:xfrm>
            <a:off x="1524000" y="1027706"/>
            <a:ext cx="8610600" cy="549019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Understanding Regularization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9906000" y="6172200"/>
            <a:ext cx="152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795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3"/>
          <a:srcRect t="14587"/>
          <a:stretch/>
        </p:blipFill>
        <p:spPr>
          <a:xfrm>
            <a:off x="1676400" y="1219200"/>
            <a:ext cx="7848600" cy="502776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Understanding Regularization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9296400" y="6019800"/>
            <a:ext cx="152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915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8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ROC (Receiver Operating Characteristic)</a:t>
            </a:r>
          </a:p>
        </p:txBody>
      </p:sp>
      <p:sp>
        <p:nvSpPr>
          <p:cNvPr id="975875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Developed in 1950s for signal detection theory to analyze noisy signals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Characterize the trade-off between positive hits and false alarms</a:t>
            </a:r>
          </a:p>
          <a:p>
            <a:pPr>
              <a:lnSpc>
                <a:spcPct val="90000"/>
              </a:lnSpc>
            </a:pPr>
            <a:r>
              <a:rPr lang="en-US" dirty="0"/>
              <a:t>ROC curve plots TP (on the y-axis) against FP (on the x-axis)</a:t>
            </a:r>
          </a:p>
          <a:p>
            <a:pPr>
              <a:lnSpc>
                <a:spcPct val="90000"/>
              </a:lnSpc>
            </a:pPr>
            <a:r>
              <a:rPr lang="en-US" dirty="0"/>
              <a:t>Performance of each classifier represented as a point on the ROC curve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changing the threshold of algorithm, sample distribution or cost matrix changes the location of the point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3"/>
          <a:srcRect t="14190"/>
          <a:stretch/>
        </p:blipFill>
        <p:spPr>
          <a:xfrm>
            <a:off x="1524000" y="914400"/>
            <a:ext cx="8610600" cy="554160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Understanding Regularization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9906000" y="6172200"/>
            <a:ext cx="152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105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3"/>
          <a:srcRect t="16378"/>
          <a:stretch/>
        </p:blipFill>
        <p:spPr>
          <a:xfrm>
            <a:off x="1523999" y="1066800"/>
            <a:ext cx="8383491" cy="525779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Ridge regression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9677400" y="6019800"/>
            <a:ext cx="152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370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3"/>
          <a:srcRect t="14786"/>
          <a:stretch/>
        </p:blipFill>
        <p:spPr>
          <a:xfrm>
            <a:off x="1295400" y="1066800"/>
            <a:ext cx="8382000" cy="535694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Ridge Regression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9677400" y="6096000"/>
            <a:ext cx="152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549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Lasso Regularization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828800"/>
            <a:ext cx="5943600" cy="10348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3124200"/>
            <a:ext cx="700087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8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400800" y="4126468"/>
            <a:ext cx="2920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dirty="0" smtClean="0"/>
              <a:t>λ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Ridge </a:t>
            </a:r>
            <a:r>
              <a:rPr lang="en-IN" dirty="0" err="1" smtClean="0"/>
              <a:t>Vs</a:t>
            </a:r>
            <a:r>
              <a:rPr lang="en-IN" dirty="0" smtClean="0"/>
              <a:t> Lasso Regularization</a:t>
            </a:r>
            <a:endParaRPr lang="en-IN" dirty="0"/>
          </a:p>
        </p:txBody>
      </p:sp>
      <p:sp>
        <p:nvSpPr>
          <p:cNvPr id="28" name="Rectangle 27"/>
          <p:cNvSpPr/>
          <p:nvPr/>
        </p:nvSpPr>
        <p:spPr>
          <a:xfrm>
            <a:off x="9220200" y="3581400"/>
            <a:ext cx="15240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066800"/>
            <a:ext cx="6972300" cy="3314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325" y="3352800"/>
            <a:ext cx="6924675" cy="332422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9220200" y="3616657"/>
            <a:ext cx="1524000" cy="87914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/>
          <p:cNvSpPr/>
          <p:nvPr/>
        </p:nvSpPr>
        <p:spPr>
          <a:xfrm>
            <a:off x="914400" y="1295400"/>
            <a:ext cx="1295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/>
          <p:cNvSpPr/>
          <p:nvPr/>
        </p:nvSpPr>
        <p:spPr>
          <a:xfrm>
            <a:off x="4114800" y="1295400"/>
            <a:ext cx="1600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/>
          <p:cNvSpPr/>
          <p:nvPr/>
        </p:nvSpPr>
        <p:spPr>
          <a:xfrm>
            <a:off x="5943600" y="3581400"/>
            <a:ext cx="1600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/>
          <p:cNvSpPr/>
          <p:nvPr/>
        </p:nvSpPr>
        <p:spPr>
          <a:xfrm>
            <a:off x="914400" y="1219200"/>
            <a:ext cx="1295400" cy="9906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/>
          <p:cNvSpPr/>
          <p:nvPr/>
        </p:nvSpPr>
        <p:spPr>
          <a:xfrm>
            <a:off x="4191000" y="1219200"/>
            <a:ext cx="1295400" cy="9906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/>
          <p:cNvSpPr/>
          <p:nvPr/>
        </p:nvSpPr>
        <p:spPr>
          <a:xfrm>
            <a:off x="5943600" y="3581400"/>
            <a:ext cx="1295400" cy="84992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6" name="Group 35"/>
          <p:cNvGrpSpPr/>
          <p:nvPr/>
        </p:nvGrpSpPr>
        <p:grpSpPr>
          <a:xfrm>
            <a:off x="1066800" y="1295400"/>
            <a:ext cx="1100662" cy="871954"/>
            <a:chOff x="1286933" y="4495800"/>
            <a:chExt cx="1100662" cy="871954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1286933" y="4689230"/>
              <a:ext cx="287867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286933" y="4947137"/>
              <a:ext cx="28786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1574800" y="4753707"/>
              <a:ext cx="68320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l-GR" sz="1600" dirty="0" smtClean="0"/>
                <a:t>λ</a:t>
              </a:r>
              <a:r>
                <a:rPr lang="en-IN" sz="1600" dirty="0" smtClean="0"/>
                <a:t> = 10</a:t>
              </a:r>
              <a:endParaRPr lang="en-IN" sz="1600" dirty="0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1286933" y="5205045"/>
              <a:ext cx="287867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600200" y="4495800"/>
              <a:ext cx="57900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l-GR" sz="1600" dirty="0" smtClean="0"/>
                <a:t>λ</a:t>
              </a:r>
              <a:r>
                <a:rPr lang="en-IN" sz="1600" dirty="0" smtClean="0"/>
                <a:t> = 0</a:t>
              </a:r>
              <a:endParaRPr lang="en-IN" sz="16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600200" y="5029200"/>
              <a:ext cx="78739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l-GR" sz="1600" dirty="0" smtClean="0"/>
                <a:t>λ</a:t>
              </a:r>
              <a:r>
                <a:rPr lang="en-IN" sz="1600" dirty="0" smtClean="0"/>
                <a:t> = 100</a:t>
              </a:r>
              <a:endParaRPr lang="en-IN" sz="1600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343400" y="1295400"/>
            <a:ext cx="1081674" cy="871954"/>
            <a:chOff x="1286933" y="4495800"/>
            <a:chExt cx="1081674" cy="871954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1286933" y="4689230"/>
              <a:ext cx="287867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1286933" y="4947137"/>
              <a:ext cx="28786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574800" y="4753707"/>
              <a:ext cx="79380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l-GR" sz="1600" dirty="0" smtClean="0"/>
                <a:t>λ</a:t>
              </a:r>
              <a:r>
                <a:rPr lang="en-IN" sz="1600" dirty="0" smtClean="0"/>
                <a:t> = 10</a:t>
              </a:r>
              <a:r>
                <a:rPr lang="en-IN" sz="1600" baseline="30000" dirty="0" smtClean="0"/>
                <a:t>-5</a:t>
              </a:r>
              <a:endParaRPr lang="en-IN" sz="1600" baseline="30000" dirty="0"/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1286933" y="5205045"/>
              <a:ext cx="287867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1600200" y="4495800"/>
              <a:ext cx="57900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l-GR" sz="1600" dirty="0" smtClean="0"/>
                <a:t>λ</a:t>
              </a:r>
              <a:r>
                <a:rPr lang="en-IN" sz="1600" dirty="0" smtClean="0"/>
                <a:t> = 0</a:t>
              </a:r>
              <a:endParaRPr lang="en-IN" sz="16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600200" y="5029200"/>
              <a:ext cx="57900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l-GR" sz="1600" dirty="0" smtClean="0"/>
                <a:t>λ</a:t>
              </a:r>
              <a:r>
                <a:rPr lang="en-IN" sz="1600" dirty="0" smtClean="0"/>
                <a:t> = 1</a:t>
              </a:r>
              <a:endParaRPr lang="en-IN" sz="1600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6064237" y="3547646"/>
            <a:ext cx="1022363" cy="871954"/>
            <a:chOff x="1286933" y="4495800"/>
            <a:chExt cx="1022363" cy="871954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1286933" y="4689230"/>
              <a:ext cx="287867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286933" y="4947137"/>
              <a:ext cx="28786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1574800" y="4753707"/>
              <a:ext cx="73449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l-GR" sz="1600" dirty="0" smtClean="0"/>
                <a:t>λ</a:t>
              </a:r>
              <a:r>
                <a:rPr lang="en-IN" sz="1600" dirty="0" smtClean="0"/>
                <a:t> = 0.1</a:t>
              </a:r>
              <a:endParaRPr lang="en-IN" sz="1600" dirty="0"/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1286933" y="5205045"/>
              <a:ext cx="287867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1600200" y="4495800"/>
              <a:ext cx="57900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l-GR" sz="1600" dirty="0" smtClean="0"/>
                <a:t>λ</a:t>
              </a:r>
              <a:r>
                <a:rPr lang="en-IN" sz="1600" dirty="0" smtClean="0"/>
                <a:t> = 0</a:t>
              </a:r>
              <a:endParaRPr lang="en-IN" sz="16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600200" y="5029200"/>
              <a:ext cx="57900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l-GR" sz="1600" dirty="0" smtClean="0"/>
                <a:t>λ</a:t>
              </a:r>
              <a:r>
                <a:rPr lang="en-IN" sz="1600" dirty="0" smtClean="0"/>
                <a:t> = 1</a:t>
              </a:r>
              <a:endParaRPr lang="en-IN" sz="1600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9372600" y="3581400"/>
            <a:ext cx="1081674" cy="871954"/>
            <a:chOff x="1286933" y="4495800"/>
            <a:chExt cx="1081674" cy="871954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1286933" y="4689230"/>
              <a:ext cx="287867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1286933" y="4947137"/>
              <a:ext cx="28786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1574800" y="4753707"/>
              <a:ext cx="79380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l-GR" sz="1600" dirty="0" smtClean="0"/>
                <a:t>λ</a:t>
              </a:r>
              <a:r>
                <a:rPr lang="en-IN" sz="1600" dirty="0" smtClean="0"/>
                <a:t> = 10</a:t>
              </a:r>
              <a:r>
                <a:rPr lang="en-IN" sz="1600" baseline="30000" dirty="0" smtClean="0"/>
                <a:t>-7</a:t>
              </a:r>
              <a:endParaRPr lang="en-IN" sz="1600" dirty="0"/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1286933" y="5205045"/>
              <a:ext cx="287867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1600200" y="4495800"/>
              <a:ext cx="57900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l-GR" sz="1600" dirty="0" smtClean="0"/>
                <a:t>λ</a:t>
              </a:r>
              <a:r>
                <a:rPr lang="en-IN" sz="1600" dirty="0" smtClean="0"/>
                <a:t> = 0</a:t>
              </a:r>
              <a:endParaRPr lang="en-IN" sz="16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600200" y="5029200"/>
              <a:ext cx="57900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l-GR" sz="1600" dirty="0" smtClean="0"/>
                <a:t>λ</a:t>
              </a:r>
              <a:r>
                <a:rPr lang="en-IN" sz="1600" dirty="0" smtClean="0"/>
                <a:t> = 1</a:t>
              </a:r>
              <a:endParaRPr lang="en-IN" sz="16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352800" y="426720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Ridge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534400" y="289560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Lasso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34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Early Stopping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smtClean="0"/>
              <a:t>Stop training once error on the validation set starts showing an upward trend, even if the error on the training set keeps decreasing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Do Not Over train to prevent </a:t>
            </a:r>
            <a:r>
              <a:rPr lang="en-IN" dirty="0" err="1" smtClean="0"/>
              <a:t>overfitting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99" y="2209800"/>
            <a:ext cx="651600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1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 Bias Variance Decomposition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11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Linear Regression</a:t>
            </a:r>
            <a:br>
              <a:rPr lang="en-US" dirty="0" smtClean="0"/>
            </a:br>
            <a:r>
              <a:rPr lang="en-US" sz="2400" dirty="0" smtClean="0"/>
              <a:t>Bias Variance Decomposition</a:t>
            </a:r>
            <a:endParaRPr lang="en-US" sz="24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Sugata</a:t>
            </a:r>
            <a:r>
              <a:rPr lang="en-US" dirty="0" smtClean="0"/>
              <a:t> </a:t>
            </a:r>
            <a:r>
              <a:rPr lang="en-US" dirty="0" err="1" smtClean="0"/>
              <a:t>Ghosal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CSIS Off-Campus Faculty</a:t>
            </a:r>
          </a:p>
          <a:p>
            <a:r>
              <a:rPr lang="en-US" dirty="0" smtClean="0"/>
              <a:t>BITS </a:t>
            </a:r>
            <a:r>
              <a:rPr lang="en-US" dirty="0" err="1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76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Session Content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1066800" y="1371600"/>
            <a:ext cx="10160000" cy="37338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endParaRPr lang="en-US" sz="1800" dirty="0"/>
          </a:p>
          <a:p>
            <a:pPr marL="285750" indent="-285750"/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What is Bias, </a:t>
            </a:r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Variance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/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Sources of generalization </a:t>
            </a:r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error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/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Bias Variance </a:t>
            </a:r>
            <a:r>
              <a:rPr lang="en-IN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Tradeoff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/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Bias Variance Decomposition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41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 and Variance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Bias: </a:t>
            </a:r>
            <a:r>
              <a:rPr lang="en-US" dirty="0"/>
              <a:t>difference between </a:t>
            </a:r>
            <a:br>
              <a:rPr lang="en-US" dirty="0"/>
            </a:br>
            <a:r>
              <a:rPr lang="en-US" sz="1600" b="1" dirty="0">
                <a:solidFill>
                  <a:srgbClr val="00B050"/>
                </a:solidFill>
              </a:rPr>
              <a:t>what you expect to </a:t>
            </a:r>
            <a:r>
              <a:rPr lang="en-US" sz="1600" b="1" dirty="0" smtClean="0">
                <a:solidFill>
                  <a:srgbClr val="00B050"/>
                </a:solidFill>
              </a:rPr>
              <a:t>learn (“average” hypothesis) </a:t>
            </a:r>
            <a:r>
              <a:rPr lang="en-US" sz="1600" dirty="0"/>
              <a:t>and </a:t>
            </a:r>
            <a:r>
              <a:rPr lang="en-US" sz="1600" b="1" dirty="0">
                <a:solidFill>
                  <a:srgbClr val="0070C0"/>
                </a:solidFill>
              </a:rPr>
              <a:t>truth</a:t>
            </a:r>
          </a:p>
          <a:p>
            <a:pPr lvl="1"/>
            <a:r>
              <a:rPr lang="en-US" dirty="0"/>
              <a:t>Measures how well you expect to represent true solution</a:t>
            </a:r>
          </a:p>
          <a:p>
            <a:pPr lvl="1"/>
            <a:r>
              <a:rPr lang="en-US" dirty="0"/>
              <a:t>Decreases with more complex model </a:t>
            </a:r>
          </a:p>
          <a:p>
            <a:endParaRPr lang="en-US" b="1" dirty="0"/>
          </a:p>
          <a:p>
            <a:r>
              <a:rPr lang="en-US" b="1" dirty="0"/>
              <a:t>Variance: </a:t>
            </a:r>
            <a:r>
              <a:rPr lang="en-US" dirty="0"/>
              <a:t>difference between </a:t>
            </a:r>
            <a:br>
              <a:rPr lang="en-US" dirty="0"/>
            </a:br>
            <a:r>
              <a:rPr lang="en-US" sz="1600" b="1" dirty="0">
                <a:solidFill>
                  <a:srgbClr val="00B050"/>
                </a:solidFill>
              </a:rPr>
              <a:t>what you expect to learn </a:t>
            </a:r>
            <a:r>
              <a:rPr lang="en-US" sz="1600" dirty="0"/>
              <a:t>and </a:t>
            </a:r>
            <a:r>
              <a:rPr lang="en-US" sz="1600" b="1" dirty="0" smtClean="0">
                <a:solidFill>
                  <a:srgbClr val="0070C0"/>
                </a:solidFill>
              </a:rPr>
              <a:t>what </a:t>
            </a:r>
            <a:r>
              <a:rPr lang="en-US" sz="1600" b="1" dirty="0">
                <a:solidFill>
                  <a:srgbClr val="0070C0"/>
                </a:solidFill>
              </a:rPr>
              <a:t>you learn from a particular dataset </a:t>
            </a:r>
          </a:p>
          <a:p>
            <a:pPr lvl="1"/>
            <a:r>
              <a:rPr lang="en-US" dirty="0"/>
              <a:t>Measures how sensitive learner is to specific dataset</a:t>
            </a:r>
          </a:p>
          <a:p>
            <a:pPr lvl="1"/>
            <a:r>
              <a:rPr lang="en-US" dirty="0"/>
              <a:t>Increases with more complex </a:t>
            </a:r>
            <a:r>
              <a:rPr lang="en-US" dirty="0" smtClean="0"/>
              <a:t>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453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ROC Curve</a:t>
            </a:r>
          </a:p>
        </p:txBody>
      </p:sp>
      <p:pic>
        <p:nvPicPr>
          <p:cNvPr id="9768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r="5714"/>
          <a:stretch>
            <a:fillRect/>
          </a:stretch>
        </p:blipFill>
        <p:spPr bwMode="auto">
          <a:xfrm>
            <a:off x="1524000" y="2057400"/>
            <a:ext cx="4343400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76900" name="Oval 4"/>
          <p:cNvSpPr>
            <a:spLocks noChangeArrowheads="1"/>
          </p:cNvSpPr>
          <p:nvPr/>
        </p:nvSpPr>
        <p:spPr bwMode="auto">
          <a:xfrm>
            <a:off x="6797675" y="41148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976901" name="Group 5"/>
          <p:cNvGrpSpPr>
            <a:grpSpLocks/>
          </p:cNvGrpSpPr>
          <p:nvPr/>
        </p:nvGrpSpPr>
        <p:grpSpPr bwMode="auto">
          <a:xfrm>
            <a:off x="1981200" y="1905000"/>
            <a:ext cx="8534400" cy="4648200"/>
            <a:chOff x="288" y="1056"/>
            <a:chExt cx="5376" cy="2928"/>
          </a:xfrm>
        </p:grpSpPr>
        <p:pic>
          <p:nvPicPr>
            <p:cNvPr id="976902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9" r="6557"/>
            <a:stretch>
              <a:fillRect/>
            </a:stretch>
          </p:blipFill>
          <p:spPr bwMode="auto">
            <a:xfrm>
              <a:off x="2736" y="1056"/>
              <a:ext cx="2928" cy="29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76903" name="Text Box 7"/>
            <p:cNvSpPr txBox="1">
              <a:spLocks noChangeArrowheads="1"/>
            </p:cNvSpPr>
            <p:nvPr/>
          </p:nvSpPr>
          <p:spPr bwMode="auto">
            <a:xfrm>
              <a:off x="288" y="3408"/>
              <a:ext cx="3360" cy="4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latin typeface="Helvetica" panose="020B0604020202020204" pitchFamily="34" charset="0"/>
                  <a:cs typeface="Helvetica" panose="020B0604020202020204" pitchFamily="34" charset="0"/>
                </a:rPr>
                <a:t>At threshold t:</a:t>
              </a:r>
            </a:p>
            <a:p>
              <a:pPr>
                <a:spcBef>
                  <a:spcPct val="50000"/>
                </a:spcBef>
              </a:pPr>
              <a:r>
                <a:rPr lang="en-US" dirty="0">
                  <a:latin typeface="Helvetica" panose="020B0604020202020204" pitchFamily="34" charset="0"/>
                  <a:cs typeface="Helvetica" panose="020B0604020202020204" pitchFamily="34" charset="0"/>
                </a:rPr>
                <a:t>TP=0.5, FN=0.5, FP=0.12, </a:t>
              </a:r>
              <a:r>
                <a:rPr lang="en-US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TN=0.88</a:t>
              </a:r>
              <a:endParaRPr lang="en-US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76904" name="Line 8"/>
            <p:cNvSpPr>
              <a:spLocks noChangeShapeType="1"/>
            </p:cNvSpPr>
            <p:nvPr/>
          </p:nvSpPr>
          <p:spPr bwMode="auto">
            <a:xfrm flipV="1">
              <a:off x="2160" y="2544"/>
              <a:ext cx="1104" cy="11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76905" name="Text Box 9"/>
          <p:cNvSpPr txBox="1">
            <a:spLocks noChangeArrowheads="1"/>
          </p:cNvSpPr>
          <p:nvPr/>
        </p:nvSpPr>
        <p:spPr bwMode="auto">
          <a:xfrm>
            <a:off x="1752600" y="1371600"/>
            <a:ext cx="82296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1-dimensional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data set containing 2 classes (positive and negative)</a:t>
            </a:r>
          </a:p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any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points located at x &gt; t is classified as positive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6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 of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5029199"/>
          </a:xfrm>
        </p:spPr>
        <p:txBody>
          <a:bodyPr>
            <a:noAutofit/>
          </a:bodyPr>
          <a:lstStyle/>
          <a:p>
            <a:r>
              <a:rPr lang="en-US" dirty="0" smtClean="0"/>
              <a:t>Bias</a:t>
            </a:r>
            <a:endParaRPr lang="en-US" dirty="0"/>
          </a:p>
          <a:p>
            <a:pPr lvl="1"/>
            <a:r>
              <a:rPr lang="en-US" dirty="0"/>
              <a:t>due to wrong assumptions, such as model order is less than actual order</a:t>
            </a:r>
          </a:p>
          <a:p>
            <a:pPr lvl="1"/>
            <a:r>
              <a:rPr lang="en-US" dirty="0"/>
              <a:t>most likely to </a:t>
            </a:r>
            <a:r>
              <a:rPr lang="en-US" dirty="0" err="1"/>
              <a:t>underfit</a:t>
            </a:r>
            <a:r>
              <a:rPr lang="en-US" dirty="0"/>
              <a:t> the training data. </a:t>
            </a:r>
          </a:p>
          <a:p>
            <a:r>
              <a:rPr lang="en-US" dirty="0"/>
              <a:t>Variance </a:t>
            </a:r>
          </a:p>
          <a:p>
            <a:pPr lvl="1"/>
            <a:r>
              <a:rPr lang="en-US" dirty="0"/>
              <a:t>Due to model order higher than actual</a:t>
            </a:r>
          </a:p>
          <a:p>
            <a:pPr lvl="1"/>
            <a:r>
              <a:rPr lang="en-US" dirty="0"/>
              <a:t>excessive sensitivity to small variations in the training data. </a:t>
            </a:r>
          </a:p>
          <a:p>
            <a:pPr lvl="1"/>
            <a:r>
              <a:rPr lang="en-US" dirty="0" err="1"/>
              <a:t>overfit</a:t>
            </a:r>
            <a:r>
              <a:rPr lang="en-US" dirty="0"/>
              <a:t> the training data. </a:t>
            </a:r>
          </a:p>
          <a:p>
            <a:r>
              <a:rPr lang="en-US" dirty="0"/>
              <a:t>Irreducible </a:t>
            </a:r>
            <a:r>
              <a:rPr lang="en-US" dirty="0" smtClean="0"/>
              <a:t>error</a:t>
            </a:r>
          </a:p>
          <a:p>
            <a:pPr lvl="1"/>
            <a:r>
              <a:rPr lang="en-US" dirty="0" smtClean="0"/>
              <a:t>due </a:t>
            </a:r>
            <a:r>
              <a:rPr lang="en-US" dirty="0"/>
              <a:t>to the noisiness of the data itself.</a:t>
            </a:r>
          </a:p>
          <a:p>
            <a:pPr lvl="1"/>
            <a:r>
              <a:rPr lang="en-US" dirty="0"/>
              <a:t> The only way to reduce </a:t>
            </a:r>
            <a:r>
              <a:rPr lang="en-US" dirty="0" smtClean="0"/>
              <a:t>this error </a:t>
            </a:r>
            <a:r>
              <a:rPr lang="en-US" dirty="0"/>
              <a:t>is to clean up the </a:t>
            </a:r>
            <a:r>
              <a:rPr lang="en-US" dirty="0" smtClean="0"/>
              <a:t>data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Bias Variance Tradeoff</a:t>
            </a:r>
          </a:p>
          <a:p>
            <a:pPr lvl="1"/>
            <a:r>
              <a:rPr lang="en-US" dirty="0" smtClean="0"/>
              <a:t>Increasing </a:t>
            </a:r>
            <a:r>
              <a:rPr lang="en-US" dirty="0"/>
              <a:t>a model’s complexity will typically increase its variance and reduce its </a:t>
            </a:r>
            <a:r>
              <a:rPr lang="en-US" dirty="0" smtClean="0"/>
              <a:t>bias.</a:t>
            </a:r>
          </a:p>
          <a:p>
            <a:pPr lvl="1"/>
            <a:r>
              <a:rPr lang="en-US" dirty="0" smtClean="0"/>
              <a:t>Conversely</a:t>
            </a:r>
            <a:r>
              <a:rPr lang="en-US" dirty="0"/>
              <a:t>, reducing a model’s complexity increases its bias and reduces its variance</a:t>
            </a:r>
            <a:r>
              <a:rPr lang="en-US" dirty="0" smtClean="0"/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Model’s generalization error can be expressed as the sum of three very different </a:t>
            </a:r>
            <a:r>
              <a:rPr lang="en-US" dirty="0" smtClean="0"/>
              <a:t>errors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65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Bias Variance </a:t>
            </a:r>
            <a:r>
              <a:rPr lang="en-IN" dirty="0" err="1" smtClean="0"/>
              <a:t>Tradeoff</a:t>
            </a: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Bias/Variance is a Way to Understand </a:t>
            </a:r>
            <a:r>
              <a:rPr lang="en-US" dirty="0" err="1"/>
              <a:t>Overfitting</a:t>
            </a:r>
            <a:r>
              <a:rPr lang="en-US" dirty="0"/>
              <a:t> and </a:t>
            </a:r>
            <a:r>
              <a:rPr lang="en-US" dirty="0" err="1"/>
              <a:t>Underfitting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600200"/>
            <a:ext cx="9486559" cy="4800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0" y="1752600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219200" y="1981200"/>
            <a:ext cx="533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723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 with Synthetic Data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389456"/>
            <a:ext cx="8686800" cy="493514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543800" y="1295400"/>
            <a:ext cx="2362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00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4800"/>
            <a:ext cx="9321800" cy="609600"/>
          </a:xfrm>
        </p:spPr>
        <p:txBody>
          <a:bodyPr/>
          <a:lstStyle/>
          <a:p>
            <a:r>
              <a:rPr lang="en-IN" dirty="0"/>
              <a:t>Example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457" y="1219200"/>
            <a:ext cx="8094543" cy="5562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43400" y="1143000"/>
            <a:ext cx="57150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783081" y="1143000"/>
            <a:ext cx="45719" cy="563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89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Bias Variance Decomposition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219200"/>
            <a:ext cx="84582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31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Bias Variance Decomposition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19200"/>
            <a:ext cx="88265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29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Bias Variance Decomposition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143000"/>
            <a:ext cx="8507198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5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Bias Variance Decomposition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990600"/>
            <a:ext cx="8509661" cy="55768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57400" y="6324600"/>
            <a:ext cx="2286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688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Bias Variance Decomposition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025655"/>
            <a:ext cx="7372350" cy="51465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57155" y="6096000"/>
            <a:ext cx="324960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2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4               5                6              7               8</a:t>
            </a:r>
            <a:endParaRPr lang="en-IN" sz="1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Right Brace 5"/>
          <p:cNvSpPr/>
          <p:nvPr/>
        </p:nvSpPr>
        <p:spPr>
          <a:xfrm rot="5400000">
            <a:off x="7620000" y="5791200"/>
            <a:ext cx="152400" cy="1219200"/>
          </a:xfrm>
          <a:prstGeom prst="rightBrace">
            <a:avLst>
              <a:gd name="adj1" fmla="val 75000"/>
              <a:gd name="adj2" fmla="val 50000"/>
            </a:avLst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7467600" y="6550223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bias</a:t>
            </a:r>
            <a:endParaRPr lang="en-IN" sz="1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81800" y="5715000"/>
            <a:ext cx="533400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6629400" y="5486400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True prediction</a:t>
            </a:r>
            <a:endParaRPr lang="en-IN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77200" y="5715000"/>
            <a:ext cx="304800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7924800" y="541020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True value</a:t>
            </a:r>
            <a:endParaRPr lang="en-IN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58200" y="4876800"/>
            <a:ext cx="228600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458200" y="5029200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noise</a:t>
            </a:r>
            <a:endParaRPr lang="en-IN" sz="1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248400" y="4876800"/>
            <a:ext cx="685800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/>
          <p:cNvSpPr txBox="1"/>
          <p:nvPr/>
        </p:nvSpPr>
        <p:spPr>
          <a:xfrm>
            <a:off x="6096000" y="4724400"/>
            <a:ext cx="990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Variance of prediction</a:t>
            </a:r>
            <a:endParaRPr lang="en-IN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88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 Classification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66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ROC Curve</a:t>
            </a:r>
          </a:p>
        </p:txBody>
      </p:sp>
      <p:sp>
        <p:nvSpPr>
          <p:cNvPr id="977923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4933461" cy="3657599"/>
          </a:xfrm>
        </p:spPr>
        <p:txBody>
          <a:bodyPr>
            <a:noAutofit/>
          </a:bodyPr>
          <a:lstStyle/>
          <a:p>
            <a:pPr>
              <a:buFont typeface="Monotype Sorts" pitchFamily="2" charset="2"/>
              <a:buNone/>
            </a:pPr>
            <a:r>
              <a:rPr lang="en-US" dirty="0"/>
              <a:t>(TP,FP):</a:t>
            </a:r>
          </a:p>
          <a:p>
            <a:r>
              <a:rPr lang="en-US" sz="1600" dirty="0"/>
              <a:t>(0,0): declare everything</a:t>
            </a:r>
            <a:br>
              <a:rPr lang="en-US" sz="1600" dirty="0"/>
            </a:br>
            <a:r>
              <a:rPr lang="en-US" sz="1600" dirty="0"/>
              <a:t>          to be negative class</a:t>
            </a:r>
          </a:p>
          <a:p>
            <a:r>
              <a:rPr lang="en-US" sz="1600" dirty="0"/>
              <a:t>(1,1): declare everything</a:t>
            </a:r>
            <a:br>
              <a:rPr lang="en-US" sz="1600" dirty="0"/>
            </a:br>
            <a:r>
              <a:rPr lang="en-US" sz="1600" dirty="0"/>
              <a:t>         to be positive class</a:t>
            </a:r>
          </a:p>
          <a:p>
            <a:r>
              <a:rPr lang="en-US" sz="1600" dirty="0"/>
              <a:t>(1,0): </a:t>
            </a:r>
            <a:r>
              <a:rPr lang="en-US" sz="1600" dirty="0" smtClean="0"/>
              <a:t>ideal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Diagonal line:</a:t>
            </a:r>
          </a:p>
          <a:p>
            <a:pPr lvl="1"/>
            <a:r>
              <a:rPr lang="en-US" dirty="0"/>
              <a:t>Random guessing</a:t>
            </a:r>
          </a:p>
          <a:p>
            <a:pPr lvl="1"/>
            <a:r>
              <a:rPr lang="en-US" dirty="0"/>
              <a:t>Below diagonal line:</a:t>
            </a:r>
          </a:p>
          <a:p>
            <a:pPr lvl="2"/>
            <a:r>
              <a:rPr lang="en-US" sz="1600" dirty="0"/>
              <a:t> prediction is opposite of the true class</a:t>
            </a:r>
          </a:p>
        </p:txBody>
      </p:sp>
      <p:pic>
        <p:nvPicPr>
          <p:cNvPr id="9779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" r="6557"/>
          <a:stretch>
            <a:fillRect/>
          </a:stretch>
        </p:blipFill>
        <p:spPr bwMode="auto">
          <a:xfrm>
            <a:off x="5867400" y="1143000"/>
            <a:ext cx="48006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ROC for Model Comparison</a:t>
            </a:r>
          </a:p>
        </p:txBody>
      </p:sp>
      <p:pic>
        <p:nvPicPr>
          <p:cNvPr id="9789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2" r="8220"/>
          <a:stretch>
            <a:fillRect/>
          </a:stretch>
        </p:blipFill>
        <p:spPr bwMode="auto">
          <a:xfrm>
            <a:off x="1600200" y="1219201"/>
            <a:ext cx="525780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78948" name="Rectangle 4"/>
          <p:cNvSpPr>
            <a:spLocks noChangeArrowheads="1"/>
          </p:cNvSpPr>
          <p:nvPr/>
        </p:nvSpPr>
        <p:spPr bwMode="auto">
          <a:xfrm>
            <a:off x="7086600" y="1828800"/>
            <a:ext cx="40386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292100" indent="-292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8001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No model consistently outperform the other</a:t>
            </a:r>
          </a:p>
          <a:p>
            <a:pPr lvl="1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M</a:t>
            </a:r>
            <a:r>
              <a:rPr lang="en-US" sz="1600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 is better for small FPR</a:t>
            </a:r>
          </a:p>
          <a:p>
            <a:pPr lvl="1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M</a:t>
            </a:r>
            <a:r>
              <a:rPr lang="en-US" sz="1600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 is better for large FPR</a:t>
            </a:r>
          </a:p>
          <a:p>
            <a:pPr lvl="1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Area Under the ROC curve</a:t>
            </a:r>
          </a:p>
          <a:p>
            <a:pPr lvl="1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Ideal: </a:t>
            </a:r>
          </a:p>
          <a:p>
            <a:pPr lvl="2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Area = 1</a:t>
            </a:r>
          </a:p>
          <a:p>
            <a:pPr lvl="1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Random guess:</a:t>
            </a:r>
          </a:p>
          <a:p>
            <a:pPr lvl="2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Area = 0.5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Construct an ROC curve</a:t>
            </a:r>
          </a:p>
        </p:txBody>
      </p:sp>
      <p:graphicFrame>
        <p:nvGraphicFramePr>
          <p:cNvPr id="979971" name="Group 3"/>
          <p:cNvGraphicFramePr>
            <a:graphicFrameLocks noGrp="1"/>
          </p:cNvGraphicFramePr>
          <p:nvPr/>
        </p:nvGraphicFramePr>
        <p:xfrm>
          <a:off x="1905000" y="1371600"/>
          <a:ext cx="3886200" cy="4064004"/>
        </p:xfrm>
        <a:graphic>
          <a:graphicData uri="http://schemas.openxmlformats.org/drawingml/2006/table">
            <a:tbl>
              <a:tblPr/>
              <a:tblGrid>
                <a:gridCol w="1295400"/>
                <a:gridCol w="1295400"/>
                <a:gridCol w="1295400"/>
              </a:tblGrid>
              <a:tr h="36988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Instance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P(+|A)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True Class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0.95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0.93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0.87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0.53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0.43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80021" name="Text Box 53"/>
          <p:cNvSpPr txBox="1">
            <a:spLocks noChangeArrowheads="1"/>
          </p:cNvSpPr>
          <p:nvPr/>
        </p:nvSpPr>
        <p:spPr bwMode="auto">
          <a:xfrm>
            <a:off x="6248400" y="1600200"/>
            <a:ext cx="4343400" cy="3554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Use classifier that produces posterior probability for each test instance P(+|A)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Sort the instances according to P(+|A) in decreasing order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Apply threshold at each unique value of P(+|A)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Count the number of TP, FP, </a:t>
            </a:r>
            <a:b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 TN, FN at each threshold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TP rate, TPR = TP/(TP+FN)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FP rate, FPR = FP/(FP + TN)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construct an ROC curve</a:t>
            </a:r>
          </a:p>
        </p:txBody>
      </p:sp>
      <p:graphicFrame>
        <p:nvGraphicFramePr>
          <p:cNvPr id="98099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7003943"/>
              </p:ext>
            </p:extLst>
          </p:nvPr>
        </p:nvGraphicFramePr>
        <p:xfrm>
          <a:off x="1143000" y="2495550"/>
          <a:ext cx="6457950" cy="238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Document" r:id="rId4" imgW="10594440" imgH="3913200" progId="Word.Document.8">
                  <p:embed/>
                </p:oleObj>
              </mc:Choice>
              <mc:Fallback>
                <p:oleObj name="Document" r:id="rId4" imgW="10594440" imgH="39132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495550"/>
                        <a:ext cx="6457950" cy="238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8099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9" t="5128" r="3847" b="5128"/>
          <a:stretch>
            <a:fillRect/>
          </a:stretch>
        </p:blipFill>
        <p:spPr bwMode="auto">
          <a:xfrm>
            <a:off x="7772400" y="2133600"/>
            <a:ext cx="3962400" cy="2951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80997" name="Text Box 5"/>
          <p:cNvSpPr txBox="1">
            <a:spLocks noChangeArrowheads="1"/>
          </p:cNvSpPr>
          <p:nvPr/>
        </p:nvSpPr>
        <p:spPr bwMode="auto">
          <a:xfrm>
            <a:off x="457200" y="2800351"/>
            <a:ext cx="12954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Threshold &gt;= </a:t>
            </a:r>
          </a:p>
        </p:txBody>
      </p:sp>
      <p:sp>
        <p:nvSpPr>
          <p:cNvPr id="980998" name="Text Box 6"/>
          <p:cNvSpPr txBox="1">
            <a:spLocks noChangeArrowheads="1"/>
          </p:cNvSpPr>
          <p:nvPr/>
        </p:nvSpPr>
        <p:spPr bwMode="auto">
          <a:xfrm>
            <a:off x="9067800" y="1676400"/>
            <a:ext cx="1828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ROC Curve:</a:t>
            </a:r>
          </a:p>
        </p:txBody>
      </p:sp>
      <p:sp>
        <p:nvSpPr>
          <p:cNvPr id="980999" name="Line 7"/>
          <p:cNvSpPr>
            <a:spLocks noChangeShapeType="1"/>
          </p:cNvSpPr>
          <p:nvPr/>
        </p:nvSpPr>
        <p:spPr bwMode="auto">
          <a:xfrm>
            <a:off x="914400" y="4324350"/>
            <a:ext cx="304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81000" name="Line 8"/>
          <p:cNvSpPr>
            <a:spLocks noChangeShapeType="1"/>
          </p:cNvSpPr>
          <p:nvPr/>
        </p:nvSpPr>
        <p:spPr bwMode="auto">
          <a:xfrm>
            <a:off x="914400" y="4629150"/>
            <a:ext cx="304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of Significance</a:t>
            </a:r>
          </a:p>
        </p:txBody>
      </p:sp>
      <p:sp>
        <p:nvSpPr>
          <p:cNvPr id="98201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Given two models:</a:t>
            </a:r>
          </a:p>
          <a:p>
            <a:pPr lvl="1"/>
            <a:r>
              <a:rPr lang="en-US"/>
              <a:t>Model M1: accuracy = 85%, tested on 30 instances</a:t>
            </a:r>
          </a:p>
          <a:p>
            <a:pPr lvl="1"/>
            <a:r>
              <a:rPr lang="en-US"/>
              <a:t>Model M2: accuracy = 75%, tested on 5000 instances</a:t>
            </a:r>
          </a:p>
          <a:p>
            <a:pPr lvl="4"/>
            <a:endParaRPr lang="en-US" sz="2400"/>
          </a:p>
          <a:p>
            <a:r>
              <a:rPr lang="en-US"/>
              <a:t>Can we say M1 is better than M2?</a:t>
            </a:r>
          </a:p>
          <a:p>
            <a:pPr lvl="1"/>
            <a:r>
              <a:rPr lang="en-US"/>
              <a:t>How much confidence can we place on accuracy of M1 and M2?</a:t>
            </a:r>
          </a:p>
          <a:p>
            <a:pPr lvl="1"/>
            <a:r>
              <a:rPr lang="en-US"/>
              <a:t>Can the difference in performance measure be explained as a result of random fluctuations in the test set?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Confidence Interval for Accuracy</a:t>
            </a:r>
          </a:p>
        </p:txBody>
      </p:sp>
      <p:sp>
        <p:nvSpPr>
          <p:cNvPr id="983043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dirty="0"/>
              <a:t>Prediction can be regarded as a Bernoulli trial</a:t>
            </a:r>
          </a:p>
          <a:p>
            <a:pPr lvl="1"/>
            <a:r>
              <a:rPr lang="en-US" dirty="0"/>
              <a:t>A Bernoulli trial has 2 possible outcomes</a:t>
            </a:r>
          </a:p>
          <a:p>
            <a:pPr lvl="1"/>
            <a:r>
              <a:rPr lang="en-US" dirty="0"/>
              <a:t>Possible outcomes for prediction: correct or wrong</a:t>
            </a:r>
          </a:p>
          <a:p>
            <a:pPr lvl="1"/>
            <a:r>
              <a:rPr lang="en-US" dirty="0"/>
              <a:t>Collection of Bernoulli trials has a Binomial distribution:</a:t>
            </a:r>
          </a:p>
          <a:p>
            <a:pPr lvl="2"/>
            <a:r>
              <a:rPr lang="en-US" sz="1800" dirty="0"/>
              <a:t> </a:t>
            </a:r>
            <a:r>
              <a:rPr lang="en-US" sz="1600" dirty="0"/>
              <a:t>x </a:t>
            </a:r>
            <a:r>
              <a:rPr lang="en-US" sz="1600" dirty="0">
                <a:sym typeface="Symbol" panose="05050102010706020507" pitchFamily="18" charset="2"/>
              </a:rPr>
              <a:t> Bin(N, p)      x: number of correct predictions</a:t>
            </a:r>
          </a:p>
          <a:p>
            <a:pPr lvl="2"/>
            <a:r>
              <a:rPr lang="en-US" sz="1600" dirty="0">
                <a:sym typeface="Symbol" panose="05050102010706020507" pitchFamily="18" charset="2"/>
              </a:rPr>
              <a:t> </a:t>
            </a:r>
            <a:r>
              <a:rPr lang="en-US" sz="1600" dirty="0" err="1">
                <a:sym typeface="Symbol" panose="05050102010706020507" pitchFamily="18" charset="2"/>
              </a:rPr>
              <a:t>e.g</a:t>
            </a:r>
            <a:r>
              <a:rPr lang="en-US" sz="1600" dirty="0">
                <a:sym typeface="Symbol" panose="05050102010706020507" pitchFamily="18" charset="2"/>
              </a:rPr>
              <a:t>:   Toss a fair coin </a:t>
            </a:r>
            <a:r>
              <a:rPr lang="en-US" sz="1600" dirty="0" smtClean="0">
                <a:sym typeface="Symbol" panose="05050102010706020507" pitchFamily="18" charset="2"/>
              </a:rPr>
              <a:t>N=50 </a:t>
            </a:r>
            <a:r>
              <a:rPr lang="en-US" sz="1600" dirty="0">
                <a:sym typeface="Symbol" panose="05050102010706020507" pitchFamily="18" charset="2"/>
              </a:rPr>
              <a:t>times, how many heads would turn up?</a:t>
            </a:r>
            <a:br>
              <a:rPr lang="en-US" sz="1600" dirty="0">
                <a:sym typeface="Symbol" panose="05050102010706020507" pitchFamily="18" charset="2"/>
              </a:rPr>
            </a:br>
            <a:r>
              <a:rPr lang="en-US" sz="1600" dirty="0">
                <a:sym typeface="Symbol" panose="05050102010706020507" pitchFamily="18" charset="2"/>
              </a:rPr>
              <a:t>  	   </a:t>
            </a:r>
            <a:r>
              <a:rPr lang="en-US" sz="1600" dirty="0"/>
              <a:t>Expected number of heads = </a:t>
            </a:r>
            <a:r>
              <a:rPr lang="en-US" sz="1600" dirty="0" err="1"/>
              <a:t>N</a:t>
            </a:r>
            <a:r>
              <a:rPr lang="en-US" sz="1600" dirty="0" err="1">
                <a:sym typeface="Symbol" panose="05050102010706020507" pitchFamily="18" charset="2"/>
              </a:rPr>
              <a:t></a:t>
            </a:r>
            <a:r>
              <a:rPr lang="en-US" sz="1600" dirty="0" err="1"/>
              <a:t>p</a:t>
            </a:r>
            <a:r>
              <a:rPr lang="en-US" sz="1600" dirty="0"/>
              <a:t> = 50 </a:t>
            </a:r>
            <a:r>
              <a:rPr lang="en-US" sz="1600" dirty="0">
                <a:sym typeface="Symbol" panose="05050102010706020507" pitchFamily="18" charset="2"/>
              </a:rPr>
              <a:t> 0.5 = 25</a:t>
            </a:r>
            <a:endParaRPr lang="en-US" sz="1600" dirty="0"/>
          </a:p>
          <a:p>
            <a:pPr lvl="3">
              <a:buFontTx/>
              <a:buNone/>
            </a:pPr>
            <a:endParaRPr lang="en-US" sz="1800" dirty="0"/>
          </a:p>
          <a:p>
            <a:r>
              <a:rPr lang="en-US" dirty="0"/>
              <a:t>Given x (# of correct predictions) or equivalently, </a:t>
            </a:r>
            <a:r>
              <a:rPr lang="en-US" dirty="0" err="1"/>
              <a:t>acc</a:t>
            </a:r>
            <a:r>
              <a:rPr lang="en-US" dirty="0"/>
              <a:t>=x/N, and N (# of test instances),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	Can we predict p (true accuracy of model)?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Metrics for Performance Evaluation</a:t>
            </a:r>
          </a:p>
        </p:txBody>
      </p:sp>
      <p:sp>
        <p:nvSpPr>
          <p:cNvPr id="963587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838200" y="1676401"/>
            <a:ext cx="10160000" cy="381000"/>
          </a:xfrm>
        </p:spPr>
        <p:txBody>
          <a:bodyPr/>
          <a:lstStyle/>
          <a:p>
            <a:r>
              <a:rPr lang="en-US" dirty="0" smtClean="0"/>
              <a:t>Confusion Matrix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Focus on the predictive capability of a </a:t>
            </a:r>
            <a:r>
              <a:rPr lang="en-US" dirty="0" smtClean="0"/>
              <a:t>model</a:t>
            </a:r>
            <a:endParaRPr lang="en-US" dirty="0"/>
          </a:p>
        </p:txBody>
      </p:sp>
      <p:graphicFrame>
        <p:nvGraphicFramePr>
          <p:cNvPr id="96358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288280"/>
              </p:ext>
            </p:extLst>
          </p:nvPr>
        </p:nvGraphicFramePr>
        <p:xfrm>
          <a:off x="1600200" y="2362200"/>
          <a:ext cx="6096000" cy="2794000"/>
        </p:xfrm>
        <a:graphic>
          <a:graphicData uri="http://schemas.openxmlformats.org/drawingml/2006/table">
            <a:tbl>
              <a:tblPr/>
              <a:tblGrid>
                <a:gridCol w="1524000"/>
                <a:gridCol w="1524000"/>
                <a:gridCol w="1524000"/>
                <a:gridCol w="1524000"/>
              </a:tblGrid>
              <a:tr h="660400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PREDICTED CLASS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685800">
                <a:tc rowSpan="3"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/>
                      </a:r>
                      <a:b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ACTUAL</a:t>
                      </a:r>
                      <a:b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CLASS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310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7470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63611" name="Text Box 27"/>
          <p:cNvSpPr txBox="1">
            <a:spLocks noChangeArrowheads="1"/>
          </p:cNvSpPr>
          <p:nvPr/>
        </p:nvSpPr>
        <p:spPr bwMode="auto">
          <a:xfrm>
            <a:off x="8153400" y="2667000"/>
            <a:ext cx="2895600" cy="1615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a: TP (true positive)</a:t>
            </a:r>
          </a:p>
          <a:p>
            <a:pPr>
              <a:spcBef>
                <a:spcPct val="50000"/>
              </a:spcBef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b: FN (false negative)</a:t>
            </a:r>
          </a:p>
          <a:p>
            <a:pPr>
              <a:spcBef>
                <a:spcPct val="50000"/>
              </a:spcBef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c: FP (false positive)</a:t>
            </a:r>
          </a:p>
          <a:p>
            <a:pPr>
              <a:spcBef>
                <a:spcPct val="50000"/>
              </a:spcBef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d: TN (true negative)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Confidence Interval for Accuracy</a:t>
            </a:r>
          </a:p>
        </p:txBody>
      </p:sp>
      <p:sp>
        <p:nvSpPr>
          <p:cNvPr id="984067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762000" y="1600200"/>
            <a:ext cx="10160000" cy="3276600"/>
          </a:xfrm>
        </p:spPr>
        <p:txBody>
          <a:bodyPr>
            <a:noAutofit/>
          </a:bodyPr>
          <a:lstStyle/>
          <a:p>
            <a:r>
              <a:rPr lang="en-US" dirty="0"/>
              <a:t>For large test sets (N &gt; 30), </a:t>
            </a:r>
          </a:p>
          <a:p>
            <a:pPr lvl="1"/>
            <a:r>
              <a:rPr lang="en-US" dirty="0" err="1"/>
              <a:t>acc</a:t>
            </a:r>
            <a:r>
              <a:rPr lang="en-US" dirty="0"/>
              <a:t> has a normal distribution </a:t>
            </a:r>
            <a:br>
              <a:rPr lang="en-US" dirty="0"/>
            </a:br>
            <a:r>
              <a:rPr lang="en-US" dirty="0"/>
              <a:t>with mean p and variance </a:t>
            </a:r>
            <a:br>
              <a:rPr lang="en-US" dirty="0"/>
            </a:br>
            <a:r>
              <a:rPr lang="en-US" dirty="0"/>
              <a:t>p(1-p)/N</a:t>
            </a:r>
            <a:endParaRPr lang="en-US" dirty="0">
              <a:sym typeface="Symbol" panose="05050102010706020507" pitchFamily="18" charset="2"/>
            </a:endParaRPr>
          </a:p>
          <a:p>
            <a:pPr lvl="1">
              <a:buFont typeface="Arial" panose="020B0604020202020204" pitchFamily="34" charset="0"/>
              <a:buNone/>
            </a:pPr>
            <a:endParaRPr lang="en-US" sz="1800" dirty="0">
              <a:sym typeface="Symbol" panose="05050102010706020507" pitchFamily="18" charset="2"/>
            </a:endParaRPr>
          </a:p>
          <a:p>
            <a:pPr lvl="1">
              <a:buFont typeface="Arial" panose="020B0604020202020204" pitchFamily="34" charset="0"/>
              <a:buNone/>
            </a:pPr>
            <a:endParaRPr lang="en-US" sz="1800" dirty="0">
              <a:sym typeface="Symbol" panose="05050102010706020507" pitchFamily="18" charset="2"/>
            </a:endParaRPr>
          </a:p>
          <a:p>
            <a:pPr lvl="1">
              <a:buFont typeface="Arial" panose="020B0604020202020204" pitchFamily="34" charset="0"/>
              <a:buNone/>
            </a:pPr>
            <a:endParaRPr lang="en-US" sz="1800" dirty="0">
              <a:sym typeface="Symbol" panose="05050102010706020507" pitchFamily="18" charset="2"/>
            </a:endParaRPr>
          </a:p>
          <a:p>
            <a:pPr lvl="3"/>
            <a:endParaRPr lang="en-US" sz="1800" dirty="0">
              <a:sym typeface="Symbol" panose="05050102010706020507" pitchFamily="18" charset="2"/>
            </a:endParaRPr>
          </a:p>
          <a:p>
            <a:endParaRPr lang="en-US" dirty="0" smtClean="0">
              <a:sym typeface="Symbol" panose="05050102010706020507" pitchFamily="18" charset="2"/>
            </a:endParaRPr>
          </a:p>
          <a:p>
            <a:r>
              <a:rPr lang="en-US" dirty="0" smtClean="0">
                <a:sym typeface="Symbol" panose="05050102010706020507" pitchFamily="18" charset="2"/>
              </a:rPr>
              <a:t>Confidence </a:t>
            </a:r>
            <a:r>
              <a:rPr lang="en-US" dirty="0">
                <a:sym typeface="Symbol" panose="05050102010706020507" pitchFamily="18" charset="2"/>
              </a:rPr>
              <a:t>Interval for p:</a:t>
            </a:r>
            <a:endParaRPr lang="en-US" dirty="0"/>
          </a:p>
          <a:p>
            <a:pPr lvl="1">
              <a:buFont typeface="Arial" panose="020B0604020202020204" pitchFamily="34" charset="0"/>
              <a:buNone/>
            </a:pPr>
            <a:endParaRPr lang="en-US" sz="1800" dirty="0">
              <a:sym typeface="Symbol" panose="05050102010706020507" pitchFamily="18" charset="2"/>
            </a:endParaRPr>
          </a:p>
        </p:txBody>
      </p:sp>
      <p:graphicFrame>
        <p:nvGraphicFramePr>
          <p:cNvPr id="98406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8237514"/>
              </p:ext>
            </p:extLst>
          </p:nvPr>
        </p:nvGraphicFramePr>
        <p:xfrm>
          <a:off x="2057400" y="2743200"/>
          <a:ext cx="4110038" cy="1357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Equation" r:id="rId3" imgW="3619440" imgH="1193760" progId="Equation.3">
                  <p:embed/>
                </p:oleObj>
              </mc:Choice>
              <mc:Fallback>
                <p:oleObj name="Equation" r:id="rId3" imgW="3619440" imgH="1193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2743200"/>
                        <a:ext cx="4110038" cy="1357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84069" name="Picture 5" descr="norm_con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8" t="6569" b="12234"/>
          <a:stretch>
            <a:fillRect/>
          </a:stretch>
        </p:blipFill>
        <p:spPr bwMode="auto">
          <a:xfrm>
            <a:off x="6629400" y="1600200"/>
            <a:ext cx="3886200" cy="208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4070" name="Line 6"/>
          <p:cNvSpPr>
            <a:spLocks noChangeShapeType="1"/>
          </p:cNvSpPr>
          <p:nvPr/>
        </p:nvSpPr>
        <p:spPr bwMode="auto">
          <a:xfrm flipH="1">
            <a:off x="8686800" y="1447800"/>
            <a:ext cx="762000" cy="10668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84071" name="Text Box 7"/>
          <p:cNvSpPr txBox="1">
            <a:spLocks noChangeArrowheads="1"/>
          </p:cNvSpPr>
          <p:nvPr/>
        </p:nvSpPr>
        <p:spPr bwMode="auto">
          <a:xfrm>
            <a:off x="8382000" y="1066801"/>
            <a:ext cx="1676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Area = 1 - </a:t>
            </a:r>
            <a:r>
              <a:rPr lang="en-US" sz="2000">
                <a:sym typeface="Symbol" panose="05050102010706020507" pitchFamily="18" charset="2"/>
              </a:rPr>
              <a:t></a:t>
            </a:r>
            <a:endParaRPr lang="en-US" sz="2000"/>
          </a:p>
        </p:txBody>
      </p:sp>
      <p:sp>
        <p:nvSpPr>
          <p:cNvPr id="984072" name="Line 8"/>
          <p:cNvSpPr>
            <a:spLocks noChangeShapeType="1"/>
          </p:cNvSpPr>
          <p:nvPr/>
        </p:nvSpPr>
        <p:spPr bwMode="auto">
          <a:xfrm flipV="1">
            <a:off x="7696200" y="3505200"/>
            <a:ext cx="228600" cy="7620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84073" name="Text Box 9"/>
          <p:cNvSpPr txBox="1">
            <a:spLocks noChangeArrowheads="1"/>
          </p:cNvSpPr>
          <p:nvPr/>
        </p:nvSpPr>
        <p:spPr bwMode="auto">
          <a:xfrm>
            <a:off x="7315200" y="3962400"/>
            <a:ext cx="762000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40000"/>
              </a:lnSpc>
              <a:spcBef>
                <a:spcPct val="50000"/>
              </a:spcBef>
              <a:spcAft>
                <a:spcPct val="50000"/>
              </a:spcAft>
            </a:pPr>
            <a:r>
              <a:rPr lang="en-US" sz="2400"/>
              <a:t>Z</a:t>
            </a:r>
            <a:r>
              <a:rPr lang="en-US" sz="2400" baseline="-25000">
                <a:sym typeface="Symbol" panose="05050102010706020507" pitchFamily="18" charset="2"/>
              </a:rPr>
              <a:t>/2</a:t>
            </a:r>
            <a:endParaRPr lang="en-US" sz="2400"/>
          </a:p>
        </p:txBody>
      </p:sp>
      <p:sp>
        <p:nvSpPr>
          <p:cNvPr id="984074" name="Text Box 10"/>
          <p:cNvSpPr txBox="1">
            <a:spLocks noChangeArrowheads="1"/>
          </p:cNvSpPr>
          <p:nvPr/>
        </p:nvSpPr>
        <p:spPr bwMode="auto">
          <a:xfrm>
            <a:off x="9372600" y="3962400"/>
            <a:ext cx="1066800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40000"/>
              </a:lnSpc>
              <a:spcBef>
                <a:spcPct val="50000"/>
              </a:spcBef>
              <a:spcAft>
                <a:spcPct val="50000"/>
              </a:spcAft>
            </a:pPr>
            <a:r>
              <a:rPr lang="en-US" sz="2400"/>
              <a:t>Z</a:t>
            </a:r>
            <a:r>
              <a:rPr lang="en-US" sz="2400" baseline="-25000">
                <a:sym typeface="Symbol" panose="05050102010706020507" pitchFamily="18" charset="2"/>
              </a:rPr>
              <a:t>1-  /2</a:t>
            </a:r>
          </a:p>
        </p:txBody>
      </p:sp>
      <p:sp>
        <p:nvSpPr>
          <p:cNvPr id="984075" name="Line 11"/>
          <p:cNvSpPr>
            <a:spLocks noChangeShapeType="1"/>
          </p:cNvSpPr>
          <p:nvPr/>
        </p:nvSpPr>
        <p:spPr bwMode="auto">
          <a:xfrm flipH="1" flipV="1">
            <a:off x="9296400" y="3505200"/>
            <a:ext cx="152400" cy="6858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graphicFrame>
        <p:nvGraphicFramePr>
          <p:cNvPr id="98407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0767764"/>
              </p:ext>
            </p:extLst>
          </p:nvPr>
        </p:nvGraphicFramePr>
        <p:xfrm>
          <a:off x="2057400" y="4953000"/>
          <a:ext cx="8358188" cy="1042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Equation" r:id="rId6" imgW="6717960" imgH="838080" progId="Equation.3">
                  <p:embed/>
                </p:oleObj>
              </mc:Choice>
              <mc:Fallback>
                <p:oleObj name="Equation" r:id="rId6" imgW="6717960" imgH="838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4953000"/>
                        <a:ext cx="8358188" cy="1042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Confidence Interval for Accuracy</a:t>
            </a:r>
          </a:p>
        </p:txBody>
      </p:sp>
      <p:sp>
        <p:nvSpPr>
          <p:cNvPr id="985091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Consider a model that produces an accuracy of 80% when evaluated on 100 test instances:</a:t>
            </a:r>
          </a:p>
          <a:p>
            <a:pPr lvl="1"/>
            <a:r>
              <a:rPr lang="en-US" dirty="0"/>
              <a:t>N=100, </a:t>
            </a:r>
            <a:r>
              <a:rPr lang="en-US" dirty="0" err="1"/>
              <a:t>acc</a:t>
            </a:r>
            <a:r>
              <a:rPr lang="en-US" dirty="0"/>
              <a:t> = 0.8</a:t>
            </a:r>
          </a:p>
          <a:p>
            <a:pPr lvl="1"/>
            <a:r>
              <a:rPr lang="en-US" dirty="0"/>
              <a:t>Let 1-</a:t>
            </a:r>
            <a:r>
              <a:rPr lang="en-US" dirty="0">
                <a:sym typeface="Symbol" panose="05050102010706020507" pitchFamily="18" charset="2"/>
              </a:rPr>
              <a:t> = 0.95 (95% confidence)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From probability table, Z</a:t>
            </a:r>
            <a:r>
              <a:rPr lang="en-US" baseline="-25000" dirty="0">
                <a:sym typeface="Symbol" panose="05050102010706020507" pitchFamily="18" charset="2"/>
              </a:rPr>
              <a:t>/2</a:t>
            </a:r>
            <a:r>
              <a:rPr lang="en-US" dirty="0">
                <a:sym typeface="Symbol" panose="05050102010706020507" pitchFamily="18" charset="2"/>
              </a:rPr>
              <a:t>=1.96 </a:t>
            </a:r>
          </a:p>
          <a:p>
            <a:pPr lvl="1">
              <a:buFont typeface="Arial" panose="020B0604020202020204" pitchFamily="34" charset="0"/>
              <a:buNone/>
            </a:pPr>
            <a:endParaRPr lang="en-US" sz="1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985092" name="Group 4"/>
          <p:cNvGraphicFramePr>
            <a:graphicFrameLocks noGrp="1"/>
          </p:cNvGraphicFramePr>
          <p:nvPr/>
        </p:nvGraphicFramePr>
        <p:xfrm>
          <a:off x="8458200" y="2209800"/>
          <a:ext cx="1600200" cy="2667000"/>
        </p:xfrm>
        <a:graphic>
          <a:graphicData uri="http://schemas.openxmlformats.org/drawingml/2006/table">
            <a:tbl>
              <a:tblPr/>
              <a:tblGrid>
                <a:gridCol w="800100"/>
                <a:gridCol w="800100"/>
              </a:tblGrid>
              <a:tr h="533400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1-</a:t>
                      </a: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sym typeface="Symbol" panose="05050102010706020507" pitchFamily="18" charset="2"/>
                        </a:rPr>
                        <a:t>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  <a:tr h="533400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0.99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2.58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400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0.98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2.33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400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0.95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1.96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400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0.90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1.65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85112" name="Line 24"/>
          <p:cNvSpPr>
            <a:spLocks noChangeShapeType="1"/>
          </p:cNvSpPr>
          <p:nvPr/>
        </p:nvSpPr>
        <p:spPr bwMode="auto">
          <a:xfrm>
            <a:off x="7315200" y="3276600"/>
            <a:ext cx="1066800" cy="7620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graphicFrame>
        <p:nvGraphicFramePr>
          <p:cNvPr id="985113" name="Group 25"/>
          <p:cNvGraphicFramePr>
            <a:graphicFrameLocks noGrp="1"/>
          </p:cNvGraphicFramePr>
          <p:nvPr/>
        </p:nvGraphicFramePr>
        <p:xfrm>
          <a:off x="1905000" y="3810000"/>
          <a:ext cx="5791200" cy="2019300"/>
        </p:xfrm>
        <a:graphic>
          <a:graphicData uri="http://schemas.openxmlformats.org/drawingml/2006/table">
            <a:tbl>
              <a:tblPr/>
              <a:tblGrid>
                <a:gridCol w="1219200"/>
                <a:gridCol w="914400"/>
                <a:gridCol w="914400"/>
                <a:gridCol w="914400"/>
                <a:gridCol w="914400"/>
                <a:gridCol w="914400"/>
              </a:tblGrid>
              <a:tr h="673100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3100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p(lower)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0.670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0.711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0.763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0.774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0.789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3100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p(upper)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0.888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0.866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0.833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0.824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0.811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Performance of </a:t>
            </a:r>
            <a:r>
              <a:rPr lang="en-US" dirty="0" smtClean="0"/>
              <a:t>Two </a:t>
            </a:r>
            <a:r>
              <a:rPr lang="en-US" dirty="0"/>
              <a:t>Models</a:t>
            </a:r>
          </a:p>
        </p:txBody>
      </p:sp>
      <p:sp>
        <p:nvSpPr>
          <p:cNvPr id="986115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838200" y="1752600"/>
            <a:ext cx="10160000" cy="2728913"/>
          </a:xfrm>
        </p:spPr>
        <p:txBody>
          <a:bodyPr/>
          <a:lstStyle/>
          <a:p>
            <a:r>
              <a:rPr lang="en-US" dirty="0" smtClean="0"/>
              <a:t>M1 </a:t>
            </a:r>
            <a:r>
              <a:rPr lang="en-US" dirty="0"/>
              <a:t>is tested on D1 (size=n1), found error rate = e</a:t>
            </a:r>
            <a:r>
              <a:rPr lang="en-US" baseline="-25000" dirty="0"/>
              <a:t>1</a:t>
            </a:r>
          </a:p>
          <a:p>
            <a:r>
              <a:rPr lang="en-US" dirty="0"/>
              <a:t>M2 is tested on D2 (size=n2), found error rate = e</a:t>
            </a:r>
            <a:r>
              <a:rPr lang="en-US" baseline="-25000" dirty="0"/>
              <a:t>2</a:t>
            </a:r>
          </a:p>
          <a:p>
            <a:r>
              <a:rPr lang="en-US" dirty="0"/>
              <a:t>Assume D1 and D2 are independent</a:t>
            </a:r>
          </a:p>
          <a:p>
            <a:r>
              <a:rPr lang="en-US" dirty="0"/>
              <a:t>If n1 and n2 are sufficiently large, then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Approximate: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Given two models, say M1 and M2, which is better</a:t>
            </a:r>
            <a:r>
              <a:rPr lang="en-US" dirty="0" smtClean="0"/>
              <a:t>?</a:t>
            </a:r>
            <a:endParaRPr lang="en-US" dirty="0"/>
          </a:p>
        </p:txBody>
      </p:sp>
      <p:graphicFrame>
        <p:nvGraphicFramePr>
          <p:cNvPr id="9861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719540"/>
              </p:ext>
            </p:extLst>
          </p:nvPr>
        </p:nvGraphicFramePr>
        <p:xfrm>
          <a:off x="4724400" y="3962400"/>
          <a:ext cx="2209800" cy="1106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Equation" r:id="rId3" imgW="914400" imgH="457200" progId="Equation.3">
                  <p:embed/>
                </p:oleObj>
              </mc:Choice>
              <mc:Fallback>
                <p:oleObj name="Equation" r:id="rId3" imgW="914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3962400"/>
                        <a:ext cx="2209800" cy="1106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61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1260499"/>
              </p:ext>
            </p:extLst>
          </p:nvPr>
        </p:nvGraphicFramePr>
        <p:xfrm>
          <a:off x="4953000" y="5105400"/>
          <a:ext cx="1706563" cy="83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Equation" r:id="rId5" imgW="1612800" imgH="799920" progId="Equation.3">
                  <p:embed/>
                </p:oleObj>
              </mc:Choice>
              <mc:Fallback>
                <p:oleObj name="Equation" r:id="rId5" imgW="1612800" imgH="799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5105400"/>
                        <a:ext cx="1706563" cy="839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Performance of </a:t>
            </a:r>
            <a:r>
              <a:rPr lang="en-US" dirty="0" smtClean="0"/>
              <a:t>Two </a:t>
            </a:r>
            <a:r>
              <a:rPr lang="en-US" dirty="0"/>
              <a:t>Models</a:t>
            </a:r>
          </a:p>
        </p:txBody>
      </p:sp>
      <p:sp>
        <p:nvSpPr>
          <p:cNvPr id="98713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10160000" cy="3200399"/>
          </a:xfrm>
        </p:spPr>
        <p:txBody>
          <a:bodyPr>
            <a:normAutofit/>
          </a:bodyPr>
          <a:lstStyle/>
          <a:p>
            <a:r>
              <a:rPr lang="en-US" dirty="0"/>
              <a:t>To test if performance difference is statistically significant:  d = e1 – e2</a:t>
            </a:r>
          </a:p>
          <a:p>
            <a:pPr lvl="1"/>
            <a:r>
              <a:rPr lang="en-US" dirty="0"/>
              <a:t>d ~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dirty="0"/>
              <a:t>(</a:t>
            </a:r>
            <a:r>
              <a:rPr lang="en-US" dirty="0" err="1"/>
              <a:t>d</a:t>
            </a:r>
            <a:r>
              <a:rPr lang="en-US" baseline="-25000" dirty="0" err="1"/>
              <a:t>t</a:t>
            </a:r>
            <a:r>
              <a:rPr lang="en-US" dirty="0"/>
              <a:t>,</a:t>
            </a:r>
            <a:r>
              <a:rPr lang="en-US" dirty="0">
                <a:sym typeface="Symbol" panose="05050102010706020507" pitchFamily="18" charset="2"/>
              </a:rPr>
              <a:t></a:t>
            </a:r>
            <a:r>
              <a:rPr lang="en-US" baseline="-25000" dirty="0"/>
              <a:t>t</a:t>
            </a:r>
            <a:r>
              <a:rPr lang="en-US" dirty="0"/>
              <a:t>)   where </a:t>
            </a:r>
            <a:r>
              <a:rPr lang="en-US" dirty="0" err="1"/>
              <a:t>d</a:t>
            </a:r>
            <a:r>
              <a:rPr lang="en-US" baseline="-25000" dirty="0" err="1"/>
              <a:t>t</a:t>
            </a:r>
            <a:r>
              <a:rPr lang="en-US" dirty="0"/>
              <a:t> is the true difference</a:t>
            </a:r>
          </a:p>
          <a:p>
            <a:pPr lvl="1"/>
            <a:r>
              <a:rPr lang="en-US" dirty="0"/>
              <a:t>Since D1 and D2 are independent, their variance adds up:  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At </a:t>
            </a:r>
            <a:r>
              <a:rPr lang="en-US" dirty="0"/>
              <a:t>(1-</a:t>
            </a:r>
            <a:r>
              <a:rPr lang="en-US" dirty="0">
                <a:sym typeface="Symbol" panose="05050102010706020507" pitchFamily="18" charset="2"/>
              </a:rPr>
              <a:t>) confidence level,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98714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175294"/>
              </p:ext>
            </p:extLst>
          </p:nvPr>
        </p:nvGraphicFramePr>
        <p:xfrm>
          <a:off x="3886200" y="2590800"/>
          <a:ext cx="4184650" cy="156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Equation" r:id="rId3" imgW="3187440" imgH="1193760" progId="Equation.3">
                  <p:embed/>
                </p:oleObj>
              </mc:Choice>
              <mc:Fallback>
                <p:oleObj name="Equation" r:id="rId3" imgW="3187440" imgH="1193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2590800"/>
                        <a:ext cx="4184650" cy="1566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714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6610719"/>
              </p:ext>
            </p:extLst>
          </p:nvPr>
        </p:nvGraphicFramePr>
        <p:xfrm>
          <a:off x="4343400" y="4800600"/>
          <a:ext cx="2755900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Equation" r:id="rId5" imgW="1676160" imgH="380880" progId="Equation.3">
                  <p:embed/>
                </p:oleObj>
              </mc:Choice>
              <mc:Fallback>
                <p:oleObj name="Equation" r:id="rId5" imgW="1676160" imgH="380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4800600"/>
                        <a:ext cx="2755900" cy="62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Illustrative Example</a:t>
            </a:r>
          </a:p>
        </p:txBody>
      </p:sp>
      <p:sp>
        <p:nvSpPr>
          <p:cNvPr id="988163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838200" y="1295400"/>
            <a:ext cx="10160000" cy="29718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Given: M1: n1 = 30, e1 = 0.15</a:t>
            </a:r>
            <a:br>
              <a:rPr lang="en-US" dirty="0"/>
            </a:br>
            <a:r>
              <a:rPr lang="en-US" dirty="0"/>
              <a:t>	     M2: n2 = 5000, e2 = 0.25</a:t>
            </a:r>
          </a:p>
          <a:p>
            <a:pPr>
              <a:lnSpc>
                <a:spcPct val="90000"/>
              </a:lnSpc>
            </a:pPr>
            <a:r>
              <a:rPr lang="en-US" dirty="0"/>
              <a:t>d = |e2 – e1| = 0.1   (2-sided test)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endParaRPr lang="en-US" dirty="0" smtClean="0"/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At 95% confidence level, </a:t>
            </a:r>
            <a:r>
              <a:rPr lang="en-US" dirty="0">
                <a:sym typeface="Symbol" panose="05050102010706020507" pitchFamily="18" charset="2"/>
              </a:rPr>
              <a:t>Z</a:t>
            </a:r>
            <a:r>
              <a:rPr lang="en-US" baseline="-25000" dirty="0">
                <a:sym typeface="Symbol" panose="05050102010706020507" pitchFamily="18" charset="2"/>
              </a:rPr>
              <a:t>/2</a:t>
            </a:r>
            <a:r>
              <a:rPr lang="en-US" dirty="0">
                <a:sym typeface="Symbol" panose="05050102010706020507" pitchFamily="18" charset="2"/>
              </a:rPr>
              <a:t>=1.96</a:t>
            </a:r>
            <a:br>
              <a:rPr lang="en-US" dirty="0">
                <a:sym typeface="Symbol" panose="05050102010706020507" pitchFamily="18" charset="2"/>
              </a:rPr>
            </a:br>
            <a:r>
              <a:rPr lang="en-US" dirty="0">
                <a:sym typeface="Symbol" panose="05050102010706020507" pitchFamily="18" charset="2"/>
              </a:rPr>
              <a:t/>
            </a:r>
            <a:br>
              <a:rPr lang="en-US" dirty="0">
                <a:sym typeface="Symbol" panose="05050102010706020507" pitchFamily="18" charset="2"/>
              </a:rPr>
            </a:br>
            <a:r>
              <a:rPr lang="en-US" sz="1600" dirty="0">
                <a:sym typeface="Symbol" panose="05050102010706020507" pitchFamily="18" charset="2"/>
              </a:rPr>
              <a:t>=&gt; Interval contains 0 =&gt; difference may not </a:t>
            </a:r>
            <a:r>
              <a:rPr lang="en-US" sz="1600" dirty="0" smtClean="0">
                <a:sym typeface="Symbol" panose="05050102010706020507" pitchFamily="18" charset="2"/>
              </a:rPr>
              <a:t>be statistically </a:t>
            </a:r>
            <a:r>
              <a:rPr lang="en-US" sz="1600" dirty="0">
                <a:sym typeface="Symbol" panose="05050102010706020507" pitchFamily="18" charset="2"/>
              </a:rPr>
              <a:t>significant</a:t>
            </a:r>
          </a:p>
        </p:txBody>
      </p:sp>
      <p:graphicFrame>
        <p:nvGraphicFramePr>
          <p:cNvPr id="98816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24790"/>
              </p:ext>
            </p:extLst>
          </p:nvPr>
        </p:nvGraphicFramePr>
        <p:xfrm>
          <a:off x="2590801" y="2286000"/>
          <a:ext cx="5867400" cy="7950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Equation" r:id="rId3" imgW="5346360" imgH="723600" progId="Equation.3">
                  <p:embed/>
                </p:oleObj>
              </mc:Choice>
              <mc:Fallback>
                <p:oleObj name="Equation" r:id="rId3" imgW="5346360" imgH="723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1" y="2286000"/>
                        <a:ext cx="5867400" cy="7950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816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1182353"/>
              </p:ext>
            </p:extLst>
          </p:nvPr>
        </p:nvGraphicFramePr>
        <p:xfrm>
          <a:off x="2819401" y="4419600"/>
          <a:ext cx="6172200" cy="47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Equation" r:id="rId5" imgW="5244840" imgH="406080" progId="Equation.3">
                  <p:embed/>
                </p:oleObj>
              </mc:Choice>
              <mc:Fallback>
                <p:oleObj name="Equation" r:id="rId5" imgW="524484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1" y="4419600"/>
                        <a:ext cx="6172200" cy="47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Comparing Performance of </a:t>
            </a:r>
            <a:r>
              <a:rPr lang="en-US" dirty="0" smtClean="0"/>
              <a:t>Two </a:t>
            </a:r>
            <a:r>
              <a:rPr lang="en-US" dirty="0"/>
              <a:t>Algorithms</a:t>
            </a:r>
          </a:p>
        </p:txBody>
      </p:sp>
      <p:sp>
        <p:nvSpPr>
          <p:cNvPr id="989187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learning algorithm may produce k models:</a:t>
            </a:r>
          </a:p>
          <a:p>
            <a:pPr lvl="1"/>
            <a:r>
              <a:rPr lang="en-US" dirty="0"/>
              <a:t>L1 may produce M11 , M12, …, M1k</a:t>
            </a:r>
          </a:p>
          <a:p>
            <a:pPr lvl="1"/>
            <a:r>
              <a:rPr lang="en-US" dirty="0"/>
              <a:t>L2 may produce M21 , M22, …, M2k</a:t>
            </a:r>
          </a:p>
          <a:p>
            <a:r>
              <a:rPr lang="en-US" dirty="0"/>
              <a:t>If models are generated on the same test sets D1,D2, …, </a:t>
            </a:r>
            <a:r>
              <a:rPr lang="en-US" dirty="0" err="1"/>
              <a:t>Dk</a:t>
            </a:r>
            <a:r>
              <a:rPr lang="en-US" dirty="0"/>
              <a:t> (e.g., via cross-validation)</a:t>
            </a:r>
          </a:p>
          <a:p>
            <a:pPr lvl="1"/>
            <a:r>
              <a:rPr lang="en-US" dirty="0"/>
              <a:t>For each set: compute </a:t>
            </a:r>
            <a:r>
              <a:rPr lang="en-US" dirty="0" err="1"/>
              <a:t>d</a:t>
            </a:r>
            <a:r>
              <a:rPr lang="en-US" baseline="-25000" dirty="0" err="1"/>
              <a:t>j</a:t>
            </a:r>
            <a:r>
              <a:rPr lang="en-US" dirty="0"/>
              <a:t> = e</a:t>
            </a:r>
            <a:r>
              <a:rPr lang="en-US" baseline="-25000" dirty="0"/>
              <a:t>1j</a:t>
            </a:r>
            <a:r>
              <a:rPr lang="en-US" dirty="0"/>
              <a:t> – e</a:t>
            </a:r>
            <a:r>
              <a:rPr lang="en-US" baseline="-25000" dirty="0"/>
              <a:t>2j</a:t>
            </a:r>
          </a:p>
          <a:p>
            <a:pPr lvl="1"/>
            <a:r>
              <a:rPr lang="en-US" dirty="0" err="1"/>
              <a:t>d</a:t>
            </a:r>
            <a:r>
              <a:rPr lang="en-US" baseline="-25000" dirty="0" err="1"/>
              <a:t>j</a:t>
            </a:r>
            <a:r>
              <a:rPr lang="en-US" dirty="0"/>
              <a:t> has mean </a:t>
            </a:r>
            <a:r>
              <a:rPr lang="en-US" dirty="0" err="1"/>
              <a:t>d</a:t>
            </a:r>
            <a:r>
              <a:rPr lang="en-US" baseline="-25000" dirty="0" err="1"/>
              <a:t>t</a:t>
            </a:r>
            <a:r>
              <a:rPr lang="en-US" dirty="0"/>
              <a:t> and variance </a:t>
            </a:r>
            <a:r>
              <a:rPr lang="en-US" dirty="0">
                <a:sym typeface="Symbol" panose="05050102010706020507" pitchFamily="18" charset="2"/>
              </a:rPr>
              <a:t></a:t>
            </a:r>
            <a:r>
              <a:rPr lang="en-US" baseline="-25000" dirty="0"/>
              <a:t>t</a:t>
            </a:r>
            <a:endParaRPr lang="en-US" dirty="0"/>
          </a:p>
          <a:p>
            <a:pPr lvl="1"/>
            <a:r>
              <a:rPr lang="en-US" dirty="0"/>
              <a:t>Estimate: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98918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7666043"/>
              </p:ext>
            </p:extLst>
          </p:nvPr>
        </p:nvGraphicFramePr>
        <p:xfrm>
          <a:off x="4038601" y="3733800"/>
          <a:ext cx="255774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Equation" r:id="rId3" imgW="1917360" imgH="1371600" progId="Equation.3">
                  <p:embed/>
                </p:oleObj>
              </mc:Choice>
              <mc:Fallback>
                <p:oleObj name="Equation" r:id="rId3" imgW="1917360" imgH="1371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1" y="3733800"/>
                        <a:ext cx="2557740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segment: </a:t>
            </a:r>
            <a:r>
              <a:rPr lang="en-US" dirty="0" err="1" smtClean="0"/>
              <a:t>Hyperparameter</a:t>
            </a:r>
            <a:r>
              <a:rPr lang="en-US" dirty="0" smtClean="0"/>
              <a:t>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64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Hyperparameter</a:t>
            </a:r>
            <a:r>
              <a:rPr spc="-10" dirty="0"/>
              <a:t> </a:t>
            </a:r>
            <a:r>
              <a:rPr spc="-75" dirty="0"/>
              <a:t>optimization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err="1" smtClean="0"/>
              <a:t>Dr.</a:t>
            </a:r>
            <a:r>
              <a:rPr lang="en-IN" dirty="0" smtClean="0"/>
              <a:t> </a:t>
            </a:r>
            <a:r>
              <a:rPr lang="en-IN" dirty="0" err="1" smtClean="0"/>
              <a:t>Sugata</a:t>
            </a:r>
            <a:r>
              <a:rPr lang="en-IN" dirty="0" smtClean="0"/>
              <a:t> </a:t>
            </a:r>
            <a:r>
              <a:rPr lang="en-IN" dirty="0" err="1" smtClean="0"/>
              <a:t>Ghosal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sugata.ghosal@pilani.bits-pilani.ac.in</a:t>
            </a:r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90117"/>
            <a:ext cx="93218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6810" algn="l"/>
                <a:tab pos="5680710" algn="l"/>
              </a:tabLst>
            </a:pPr>
            <a:r>
              <a:rPr lang="en-IN" spc="-190" dirty="0" err="1" smtClean="0"/>
              <a:t>Hyperparameters</a:t>
            </a:r>
            <a:endParaRPr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Machine Learning systems use many parameters internally</a:t>
            </a:r>
            <a:endParaRPr lang="en-IN" dirty="0"/>
          </a:p>
        </p:txBody>
      </p:sp>
      <p:sp>
        <p:nvSpPr>
          <p:cNvPr id="3" name="object 3"/>
          <p:cNvSpPr txBox="1"/>
          <p:nvPr/>
        </p:nvSpPr>
        <p:spPr>
          <a:xfrm>
            <a:off x="914400" y="1752600"/>
            <a:ext cx="5850890" cy="2449388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241300" algn="l"/>
              </a:tabLst>
            </a:pPr>
            <a:r>
              <a:rPr lang="en-IN" spc="-6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Gradient Descent</a:t>
            </a:r>
          </a:p>
          <a:p>
            <a:pPr marL="698500" lvl="1" indent="-228600">
              <a:spcBef>
                <a:spcPts val="380"/>
              </a:spcBef>
              <a:buFont typeface="Arial"/>
              <a:buChar char="•"/>
              <a:tabLst>
                <a:tab pos="241300" algn="l"/>
              </a:tabLst>
            </a:pPr>
            <a:r>
              <a:rPr lang="en-IN" spc="-65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IN" spc="-6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.g., Learning rate, how long to run</a:t>
            </a: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pc="-7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Mini-batch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98500" lvl="1" indent="-228600"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Batch size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41300" algn="l"/>
              </a:tabLst>
            </a:pPr>
            <a:r>
              <a:rPr lang="en-IN" spc="-3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Regularization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constant</a:t>
            </a: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41300" algn="l"/>
              </a:tabLst>
            </a:pPr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Many Others</a:t>
            </a:r>
          </a:p>
          <a:p>
            <a:pPr marL="698500" lvl="1" indent="-228600">
              <a:spcBef>
                <a:spcPts val="620"/>
              </a:spcBef>
              <a:buFont typeface="Arial"/>
              <a:buChar char="•"/>
              <a:tabLst>
                <a:tab pos="241300" algn="l"/>
              </a:tabLst>
            </a:pP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ill be discussed in upcoming sessions 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90116"/>
            <a:ext cx="93218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pc="-150" dirty="0" smtClean="0"/>
              <a:t>From </a:t>
            </a:r>
            <a:r>
              <a:rPr spc="-35" dirty="0" smtClean="0"/>
              <a:t>Theory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object 3"/>
          <p:cNvSpPr txBox="1"/>
          <p:nvPr/>
        </p:nvSpPr>
        <p:spPr>
          <a:xfrm>
            <a:off x="916939" y="1790891"/>
            <a:ext cx="10059670" cy="1604927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469900" marR="5080" indent="-457200">
              <a:lnSpc>
                <a:spcPts val="3030"/>
              </a:lnSpc>
              <a:spcBef>
                <a:spcPts val="475"/>
              </a:spcBef>
              <a:buFont typeface="Arial" panose="020B0604020202020204" pitchFamily="34" charset="0"/>
              <a:buChar char="•"/>
              <a:tabLst>
                <a:tab pos="241300" algn="l"/>
                <a:tab pos="3446779" algn="l"/>
              </a:tabLst>
            </a:pPr>
            <a:r>
              <a:rPr spc="-45" dirty="0">
                <a:latin typeface="Helvetica" panose="020B0604020202020204" pitchFamily="34" charset="0"/>
                <a:cs typeface="Helvetica" panose="020B0604020202020204" pitchFamily="34" charset="0"/>
              </a:rPr>
              <a:t>Theoretical</a:t>
            </a:r>
            <a:r>
              <a:rPr spc="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110" dirty="0">
                <a:latin typeface="Helvetica" panose="020B0604020202020204" pitchFamily="34" charset="0"/>
                <a:cs typeface="Helvetica" panose="020B0604020202020204" pitchFamily="34" charset="0"/>
              </a:rPr>
              <a:t>analysis</a:t>
            </a:r>
            <a:r>
              <a:rPr spc="1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en-IN"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some class of </a:t>
            </a:r>
            <a:r>
              <a:rPr spc="-3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problems </a:t>
            </a:r>
            <a:r>
              <a:rPr spc="-130" dirty="0">
                <a:latin typeface="Helvetica" panose="020B0604020202020204" pitchFamily="34" charset="0"/>
                <a:cs typeface="Helvetica" panose="020B0604020202020204" pitchFamily="34" charset="0"/>
              </a:rPr>
              <a:t>gives </a:t>
            </a:r>
            <a:r>
              <a:rPr spc="-50" dirty="0">
                <a:latin typeface="Helvetica" panose="020B0604020202020204" pitchFamily="34" charset="0"/>
                <a:cs typeface="Helvetica" panose="020B0604020202020204" pitchFamily="34" charset="0"/>
              </a:rPr>
              <a:t>us </a:t>
            </a:r>
            <a:r>
              <a:rPr spc="-110" dirty="0">
                <a:latin typeface="Helvetica" panose="020B0604020202020204" pitchFamily="34" charset="0"/>
                <a:cs typeface="Helvetica" panose="020B0604020202020204" pitchFamily="34" charset="0"/>
              </a:rPr>
              <a:t>a </a:t>
            </a:r>
            <a:r>
              <a:rPr b="1" spc="-10" dirty="0">
                <a:solidFill>
                  <a:srgbClr val="1F497D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recipe </a:t>
            </a:r>
            <a:r>
              <a:rPr spc="-5" dirty="0">
                <a:latin typeface="Helvetica" panose="020B0604020202020204" pitchFamily="34" charset="0"/>
                <a:cs typeface="Helvetica" panose="020B0604020202020204" pitchFamily="34" charset="0"/>
              </a:rPr>
              <a:t>for </a:t>
            </a:r>
            <a:r>
              <a:rPr spc="-90" dirty="0">
                <a:latin typeface="Helvetica" panose="020B0604020202020204" pitchFamily="34" charset="0"/>
                <a:cs typeface="Helvetica" panose="020B0604020202020204" pitchFamily="34" charset="0"/>
              </a:rPr>
              <a:t>assigning </a:t>
            </a:r>
            <a:r>
              <a:rPr spc="-5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hyperparameters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98500" lvl="1" indent="-228600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698500" algn="l"/>
              </a:tabLst>
            </a:pPr>
            <a:r>
              <a:rPr spc="-70" dirty="0">
                <a:latin typeface="Helvetica" panose="020B0604020202020204" pitchFamily="34" charset="0"/>
                <a:cs typeface="Helvetica" panose="020B0604020202020204" pitchFamily="34" charset="0"/>
              </a:rPr>
              <a:t>Also </a:t>
            </a:r>
            <a:r>
              <a:rPr spc="-110" dirty="0">
                <a:latin typeface="Helvetica" panose="020B0604020202020204" pitchFamily="34" charset="0"/>
                <a:cs typeface="Helvetica" panose="020B0604020202020204" pitchFamily="34" charset="0"/>
              </a:rPr>
              <a:t>gives </a:t>
            </a:r>
            <a:r>
              <a:rPr b="1" spc="-15" dirty="0">
                <a:solidFill>
                  <a:srgbClr val="1F497D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guarantees 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that </a:t>
            </a:r>
            <a:r>
              <a:rPr spc="-5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pc="-40" dirty="0">
                <a:latin typeface="Helvetica" panose="020B0604020202020204" pitchFamily="34" charset="0"/>
                <a:cs typeface="Helvetica" panose="020B0604020202020204" pitchFamily="34" charset="0"/>
              </a:rPr>
              <a:t>algorithm </a:t>
            </a:r>
            <a:r>
              <a:rPr spc="-125" dirty="0">
                <a:latin typeface="Helvetica" panose="020B0604020202020204" pitchFamily="34" charset="0"/>
                <a:cs typeface="Helvetica" panose="020B0604020202020204" pitchFamily="34" charset="0"/>
              </a:rPr>
              <a:t>will </a:t>
            </a:r>
            <a:r>
              <a:rPr spc="-55" dirty="0">
                <a:latin typeface="Helvetica" panose="020B0604020202020204" pitchFamily="34" charset="0"/>
                <a:cs typeface="Helvetica" panose="020B0604020202020204" pitchFamily="34" charset="0"/>
              </a:rPr>
              <a:t>converge </a:t>
            </a:r>
            <a:r>
              <a:rPr spc="-50" dirty="0">
                <a:latin typeface="Helvetica" panose="020B0604020202020204" pitchFamily="34" charset="0"/>
                <a:cs typeface="Helvetica" panose="020B0604020202020204" pitchFamily="34" charset="0"/>
              </a:rPr>
              <a:t>with </a:t>
            </a:r>
            <a:r>
              <a:rPr spc="-35" dirty="0">
                <a:latin typeface="Helvetica" panose="020B0604020202020204" pitchFamily="34" charset="0"/>
                <a:cs typeface="Helvetica" panose="020B0604020202020204" pitchFamily="34" charset="0"/>
              </a:rPr>
              <a:t>some </a:t>
            </a:r>
            <a:r>
              <a:rPr spc="-40" dirty="0">
                <a:latin typeface="Helvetica" panose="020B0604020202020204" pitchFamily="34" charset="0"/>
                <a:cs typeface="Helvetica" panose="020B0604020202020204" pitchFamily="34" charset="0"/>
              </a:rPr>
              <a:t>optimal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35" dirty="0">
                <a:latin typeface="Helvetica" panose="020B0604020202020204" pitchFamily="34" charset="0"/>
                <a:cs typeface="Helvetica" panose="020B0604020202020204" pitchFamily="34" charset="0"/>
              </a:rPr>
              <a:t>rate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pc="-35" dirty="0">
                <a:latin typeface="Helvetica" panose="020B0604020202020204" pitchFamily="34" charset="0"/>
                <a:cs typeface="Helvetica" panose="020B0604020202020204" pitchFamily="34" charset="0"/>
              </a:rPr>
              <a:t>This </a:t>
            </a:r>
            <a:r>
              <a:rPr spc="-105" dirty="0">
                <a:latin typeface="Helvetica" panose="020B0604020202020204" pitchFamily="34" charset="0"/>
                <a:cs typeface="Helvetica" panose="020B0604020202020204" pitchFamily="34" charset="0"/>
              </a:rPr>
              <a:t>is </a:t>
            </a:r>
            <a:r>
              <a:rPr spc="-110" dirty="0">
                <a:latin typeface="Helvetica" panose="020B0604020202020204" pitchFamily="34" charset="0"/>
                <a:cs typeface="Helvetica" panose="020B0604020202020204" pitchFamily="34" charset="0"/>
              </a:rPr>
              <a:t>usually </a:t>
            </a:r>
            <a:r>
              <a:rPr spc="-35" dirty="0">
                <a:latin typeface="Helvetica" panose="020B0604020202020204" pitchFamily="34" charset="0"/>
                <a:cs typeface="Helvetica" panose="020B0604020202020204" pitchFamily="34" charset="0"/>
              </a:rPr>
              <a:t>enough </a:t>
            </a:r>
            <a:r>
              <a:rPr spc="30" dirty="0"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spc="-55" dirty="0">
                <a:latin typeface="Helvetica" panose="020B0604020202020204" pitchFamily="34" charset="0"/>
                <a:cs typeface="Helvetica" panose="020B0604020202020204" pitchFamily="34" charset="0"/>
              </a:rPr>
              <a:t>get </a:t>
            </a:r>
            <a:r>
              <a:rPr spc="-40" dirty="0">
                <a:latin typeface="Helvetica" panose="020B0604020202020204" pitchFamily="34" charset="0"/>
                <a:cs typeface="Helvetica" panose="020B0604020202020204" pitchFamily="34" charset="0"/>
              </a:rPr>
              <a:t>an </a:t>
            </a:r>
            <a:r>
              <a:rPr b="1" spc="-25" dirty="0">
                <a:solidFill>
                  <a:srgbClr val="1F497D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asymptotically </a:t>
            </a:r>
            <a:r>
              <a:rPr b="1" spc="-15" dirty="0">
                <a:solidFill>
                  <a:srgbClr val="1F497D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optimal</a:t>
            </a:r>
            <a:r>
              <a:rPr b="1" spc="360" dirty="0">
                <a:solidFill>
                  <a:srgbClr val="1F497D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b="1" spc="-85" dirty="0">
                <a:solidFill>
                  <a:srgbClr val="1F497D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rate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98500" lvl="1" indent="-228600">
              <a:lnSpc>
                <a:spcPct val="100000"/>
              </a:lnSpc>
              <a:spcBef>
                <a:spcPts val="244"/>
              </a:spcBef>
              <a:buFont typeface="Arial"/>
              <a:buChar char="•"/>
              <a:tabLst>
                <a:tab pos="698500" algn="l"/>
              </a:tabLst>
            </a:pPr>
            <a:r>
              <a:rPr spc="-65" dirty="0">
                <a:latin typeface="Helvetica" panose="020B0604020202020204" pitchFamily="34" charset="0"/>
                <a:cs typeface="Helvetica" panose="020B0604020202020204" pitchFamily="34" charset="0"/>
              </a:rPr>
              <a:t>Certainly </a:t>
            </a:r>
            <a:r>
              <a:rPr spc="-50" dirty="0">
                <a:latin typeface="Helvetica" panose="020B0604020202020204" pitchFamily="34" charset="0"/>
                <a:cs typeface="Helvetica" panose="020B0604020202020204" pitchFamily="34" charset="0"/>
              </a:rPr>
              <a:t>in </a:t>
            </a:r>
            <a:r>
              <a:rPr spc="-5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pc="-45" dirty="0">
                <a:latin typeface="Helvetica" panose="020B0604020202020204" pitchFamily="34" charset="0"/>
                <a:cs typeface="Helvetica" panose="020B0604020202020204" pitchFamily="34" charset="0"/>
              </a:rPr>
              <a:t>worst</a:t>
            </a:r>
            <a:r>
              <a:rPr spc="114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75" dirty="0">
                <a:latin typeface="Helvetica" panose="020B0604020202020204" pitchFamily="34" charset="0"/>
                <a:cs typeface="Helvetica" panose="020B0604020202020204" pitchFamily="34" charset="0"/>
              </a:rPr>
              <a:t>case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Metrics for Performance Evaluation…</a:t>
            </a:r>
          </a:p>
        </p:txBody>
      </p:sp>
      <p:sp>
        <p:nvSpPr>
          <p:cNvPr id="964611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990600" y="4129087"/>
            <a:ext cx="10160000" cy="366713"/>
          </a:xfrm>
        </p:spPr>
        <p:txBody>
          <a:bodyPr>
            <a:normAutofit/>
          </a:bodyPr>
          <a:lstStyle/>
          <a:p>
            <a:r>
              <a:rPr lang="en-US" dirty="0" smtClean="0"/>
              <a:t>Most </a:t>
            </a:r>
            <a:r>
              <a:rPr lang="en-US" dirty="0"/>
              <a:t>widely-used metric:</a:t>
            </a:r>
          </a:p>
          <a:p>
            <a:endParaRPr lang="en-US" dirty="0"/>
          </a:p>
        </p:txBody>
      </p:sp>
      <p:graphicFrame>
        <p:nvGraphicFramePr>
          <p:cNvPr id="964612" name="Group 4"/>
          <p:cNvGraphicFramePr>
            <a:graphicFrameLocks noGrp="1"/>
          </p:cNvGraphicFramePr>
          <p:nvPr/>
        </p:nvGraphicFramePr>
        <p:xfrm>
          <a:off x="3048000" y="1219200"/>
          <a:ext cx="6096000" cy="2821940"/>
        </p:xfrm>
        <a:graphic>
          <a:graphicData uri="http://schemas.openxmlformats.org/drawingml/2006/table">
            <a:tbl>
              <a:tblPr/>
              <a:tblGrid>
                <a:gridCol w="1524000"/>
                <a:gridCol w="1524000"/>
                <a:gridCol w="1524000"/>
                <a:gridCol w="1524000"/>
              </a:tblGrid>
              <a:tr h="660400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PREDICTED CLASS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685800">
                <a:tc rowSpan="3"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/>
                      </a:r>
                      <a:b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ACTUAL</a:t>
                      </a:r>
                      <a:b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CLASS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310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</a:t>
                      </a:r>
                      <a:b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(TP)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</a:t>
                      </a:r>
                      <a:b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(FN)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7470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</a:t>
                      </a:r>
                      <a:b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(FP)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</a:t>
                      </a:r>
                      <a:b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(TN)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64635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8393664"/>
              </p:ext>
            </p:extLst>
          </p:nvPr>
        </p:nvGraphicFramePr>
        <p:xfrm>
          <a:off x="2057400" y="4572000"/>
          <a:ext cx="7583488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4" imgW="5663880" imgH="723600" progId="Equation.3">
                  <p:embed/>
                </p:oleObj>
              </mc:Choice>
              <mc:Fallback>
                <p:oleObj name="Equation" r:id="rId4" imgW="5663880" imgH="723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4572000"/>
                        <a:ext cx="7583488" cy="969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90116"/>
            <a:ext cx="93218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Hyperparameter</a:t>
            </a:r>
            <a:r>
              <a:rPr spc="-20" dirty="0"/>
              <a:t> </a:t>
            </a:r>
            <a:r>
              <a:rPr spc="-35" dirty="0"/>
              <a:t>Optimization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object 3"/>
          <p:cNvSpPr txBox="1"/>
          <p:nvPr/>
        </p:nvSpPr>
        <p:spPr>
          <a:xfrm>
            <a:off x="916939" y="1755360"/>
            <a:ext cx="9462135" cy="1433726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241300" algn="l"/>
              </a:tabLst>
            </a:pPr>
            <a:r>
              <a:rPr spc="-80" dirty="0">
                <a:latin typeface="Helvetica" panose="020B0604020202020204" pitchFamily="34" charset="0"/>
                <a:cs typeface="Helvetica" panose="020B0604020202020204" pitchFamily="34" charset="0"/>
              </a:rPr>
              <a:t>Also </a:t>
            </a:r>
            <a:r>
              <a:rPr spc="-95" dirty="0">
                <a:latin typeface="Helvetica" panose="020B0604020202020204" pitchFamily="34" charset="0"/>
                <a:cs typeface="Helvetica" panose="020B0604020202020204" pitchFamily="34" charset="0"/>
              </a:rPr>
              <a:t>called </a:t>
            </a:r>
            <a:r>
              <a:rPr spc="-5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metaparameter</a:t>
            </a:r>
            <a:r>
              <a:rPr lang="en-IN" spc="15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dirty="0" smtClean="0">
                <a:latin typeface="Helvetica" panose="020B0604020202020204" pitchFamily="34" charset="0"/>
                <a:cs typeface="Helvetica" panose="020B0604020202020204" pitchFamily="34" charset="0"/>
              </a:rPr>
              <a:t>optimization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pc="-80" dirty="0">
                <a:latin typeface="Helvetica" panose="020B0604020202020204" pitchFamily="34" charset="0"/>
                <a:cs typeface="Helvetica" panose="020B0604020202020204" pitchFamily="34" charset="0"/>
              </a:rPr>
              <a:t>Also </a:t>
            </a:r>
            <a:r>
              <a:rPr spc="-95" dirty="0">
                <a:latin typeface="Helvetica" panose="020B0604020202020204" pitchFamily="34" charset="0"/>
                <a:cs typeface="Helvetica" panose="020B0604020202020204" pitchFamily="34" charset="0"/>
              </a:rPr>
              <a:t>called</a:t>
            </a:r>
            <a:r>
              <a:rPr spc="6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tuning</a:t>
            </a:r>
            <a:endParaRPr lang="en-IN" spc="5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endParaRPr lang="en-IN" spc="5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lang="en-IN" spc="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How to find best values of </a:t>
            </a:r>
            <a:r>
              <a:rPr lang="en-IN" spc="5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hyperparameters</a:t>
            </a:r>
            <a:r>
              <a:rPr lang="en-IN" spc="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har char="•"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90116"/>
            <a:ext cx="93218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Tuning </a:t>
            </a:r>
            <a:r>
              <a:rPr spc="-305" dirty="0"/>
              <a:t>By</a:t>
            </a:r>
            <a:r>
              <a:rPr spc="55" dirty="0"/>
              <a:t> </a:t>
            </a:r>
            <a:r>
              <a:rPr spc="10" dirty="0" smtClean="0"/>
              <a:t>Hand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object 3"/>
          <p:cNvSpPr txBox="1"/>
          <p:nvPr/>
        </p:nvSpPr>
        <p:spPr>
          <a:xfrm>
            <a:off x="916939" y="1790891"/>
            <a:ext cx="10111105" cy="19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pc="-70" dirty="0">
                <a:latin typeface="Helvetica" panose="020B0604020202020204" pitchFamily="34" charset="0"/>
                <a:cs typeface="Helvetica" panose="020B0604020202020204" pitchFamily="34" charset="0"/>
              </a:rPr>
              <a:t>Just fiddle </a:t>
            </a:r>
            <a:r>
              <a:rPr spc="-65" dirty="0">
                <a:latin typeface="Helvetica" panose="020B0604020202020204" pitchFamily="34" charset="0"/>
                <a:cs typeface="Helvetica" panose="020B0604020202020204" pitchFamily="34" charset="0"/>
              </a:rPr>
              <a:t>with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pc="-45" dirty="0">
                <a:latin typeface="Helvetica" panose="020B0604020202020204" pitchFamily="34" charset="0"/>
                <a:cs typeface="Helvetica" panose="020B0604020202020204" pitchFamily="34" charset="0"/>
              </a:rPr>
              <a:t>parameters </a:t>
            </a:r>
            <a:r>
              <a:rPr spc="-50" dirty="0">
                <a:latin typeface="Helvetica" panose="020B0604020202020204" pitchFamily="34" charset="0"/>
                <a:cs typeface="Helvetica" panose="020B0604020202020204" pitchFamily="34" charset="0"/>
              </a:rPr>
              <a:t>until </a:t>
            </a:r>
            <a:r>
              <a:rPr spc="-95" dirty="0">
                <a:latin typeface="Helvetica" panose="020B0604020202020204" pitchFamily="34" charset="0"/>
                <a:cs typeface="Helvetica" panose="020B0604020202020204" pitchFamily="34" charset="0"/>
              </a:rPr>
              <a:t>you </a:t>
            </a:r>
            <a:r>
              <a:rPr spc="-55" dirty="0">
                <a:latin typeface="Helvetica" panose="020B0604020202020204" pitchFamily="34" charset="0"/>
                <a:cs typeface="Helvetica" panose="020B0604020202020204" pitchFamily="34" charset="0"/>
              </a:rPr>
              <a:t>get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pc="-55" dirty="0">
                <a:latin typeface="Helvetica" panose="020B0604020202020204" pitchFamily="34" charset="0"/>
                <a:cs typeface="Helvetica" panose="020B0604020202020204" pitchFamily="34" charset="0"/>
              </a:rPr>
              <a:t>results </a:t>
            </a:r>
            <a:r>
              <a:rPr spc="-95" dirty="0">
                <a:latin typeface="Helvetica" panose="020B0604020202020204" pitchFamily="34" charset="0"/>
                <a:cs typeface="Helvetica" panose="020B0604020202020204" pitchFamily="34" charset="0"/>
              </a:rPr>
              <a:t>you</a:t>
            </a:r>
            <a:r>
              <a:rPr spc="-8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65" dirty="0">
                <a:latin typeface="Helvetica" panose="020B0604020202020204" pitchFamily="34" charset="0"/>
                <a:cs typeface="Helvetica" panose="020B0604020202020204" pitchFamily="34" charset="0"/>
              </a:rPr>
              <a:t>want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  <a:tab pos="5553710" algn="l"/>
              </a:tabLst>
            </a:pPr>
            <a:r>
              <a:rPr spc="-50" dirty="0">
                <a:latin typeface="Helvetica" panose="020B0604020202020204" pitchFamily="34" charset="0"/>
                <a:cs typeface="Helvetica" panose="020B0604020202020204" pitchFamily="34" charset="0"/>
              </a:rPr>
              <a:t>Probably 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pc="20" dirty="0">
                <a:latin typeface="Helvetica" panose="020B0604020202020204" pitchFamily="34" charset="0"/>
                <a:cs typeface="Helvetica" panose="020B0604020202020204" pitchFamily="34" charset="0"/>
              </a:rPr>
              <a:t>most </a:t>
            </a:r>
            <a:r>
              <a:rPr spc="35" dirty="0">
                <a:latin typeface="Helvetica" panose="020B0604020202020204" pitchFamily="34" charset="0"/>
                <a:cs typeface="Helvetica" panose="020B0604020202020204" pitchFamily="34" charset="0"/>
              </a:rPr>
              <a:t>common</a:t>
            </a:r>
            <a:r>
              <a:rPr spc="5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25" dirty="0">
                <a:latin typeface="Helvetica" panose="020B0604020202020204" pitchFamily="34" charset="0"/>
                <a:cs typeface="Helvetica" panose="020B0604020202020204" pitchFamily="34" charset="0"/>
              </a:rPr>
              <a:t>type</a:t>
            </a:r>
            <a:r>
              <a:rPr spc="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1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en-IN" spc="-1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65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hyperparameter</a:t>
            </a:r>
            <a:r>
              <a:rPr spc="-2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optimization</a:t>
            </a: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pc="-70" dirty="0">
                <a:latin typeface="Helvetica" panose="020B0604020202020204" pitchFamily="34" charset="0"/>
                <a:cs typeface="Helvetica" panose="020B0604020202020204" pitchFamily="34" charset="0"/>
              </a:rPr>
              <a:t>Upsides: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pc="-55" dirty="0">
                <a:latin typeface="Helvetica" panose="020B0604020202020204" pitchFamily="34" charset="0"/>
                <a:cs typeface="Helvetica" panose="020B0604020202020204" pitchFamily="34" charset="0"/>
              </a:rPr>
              <a:t>results </a:t>
            </a:r>
            <a:r>
              <a:rPr spc="-65" dirty="0">
                <a:latin typeface="Helvetica" panose="020B0604020202020204" pitchFamily="34" charset="0"/>
                <a:cs typeface="Helvetica" panose="020B0604020202020204" pitchFamily="34" charset="0"/>
              </a:rPr>
              <a:t>are </a:t>
            </a:r>
            <a:r>
              <a:rPr spc="-100" dirty="0">
                <a:latin typeface="Helvetica" panose="020B0604020202020204" pitchFamily="34" charset="0"/>
                <a:cs typeface="Helvetica" panose="020B0604020202020204" pitchFamily="34" charset="0"/>
              </a:rPr>
              <a:t>generally </a:t>
            </a:r>
            <a:r>
              <a:rPr spc="-40" dirty="0">
                <a:latin typeface="Helvetica" panose="020B0604020202020204" pitchFamily="34" charset="0"/>
                <a:cs typeface="Helvetica" panose="020B0604020202020204" pitchFamily="34" charset="0"/>
              </a:rPr>
              <a:t>pretty</a:t>
            </a:r>
            <a:r>
              <a:rPr spc="27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good…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  <a:tab pos="3006090" algn="l"/>
              </a:tabLst>
            </a:pPr>
            <a:r>
              <a:rPr spc="-55" dirty="0">
                <a:latin typeface="Helvetica" panose="020B0604020202020204" pitchFamily="34" charset="0"/>
                <a:cs typeface="Helvetica" panose="020B0604020202020204" pitchFamily="34" charset="0"/>
              </a:rPr>
              <a:t>Downsides: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5" dirty="0">
                <a:latin typeface="Helvetica" panose="020B0604020202020204" pitchFamily="34" charset="0"/>
                <a:cs typeface="Helvetica" panose="020B0604020202020204" pitchFamily="34" charset="0"/>
              </a:rPr>
              <a:t>lots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1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en-IN" spc="-1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4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effort</a:t>
            </a:r>
            <a:r>
              <a:rPr spc="-45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spc="-30" dirty="0">
                <a:latin typeface="Helvetica" panose="020B0604020202020204" pitchFamily="34" charset="0"/>
                <a:cs typeface="Helvetica" panose="020B0604020202020204" pitchFamily="34" charset="0"/>
              </a:rPr>
              <a:t>and </a:t>
            </a:r>
            <a:r>
              <a:rPr spc="25" dirty="0">
                <a:latin typeface="Helvetica" panose="020B0604020202020204" pitchFamily="34" charset="0"/>
                <a:cs typeface="Helvetica" panose="020B0604020202020204" pitchFamily="34" charset="0"/>
              </a:rPr>
              <a:t>no </a:t>
            </a:r>
            <a:r>
              <a:rPr spc="-50" dirty="0">
                <a:latin typeface="Helvetica" panose="020B0604020202020204" pitchFamily="34" charset="0"/>
                <a:cs typeface="Helvetica" panose="020B0604020202020204" pitchFamily="34" charset="0"/>
              </a:rPr>
              <a:t>theoretical</a:t>
            </a:r>
            <a:r>
              <a:rPr spc="3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6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guarantees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90116"/>
            <a:ext cx="93218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76020" algn="l"/>
              </a:tabLst>
            </a:pPr>
            <a:r>
              <a:rPr spc="204" dirty="0" smtClean="0"/>
              <a:t>G</a:t>
            </a:r>
            <a:r>
              <a:rPr spc="-5" dirty="0" smtClean="0"/>
              <a:t>r</a:t>
            </a:r>
            <a:r>
              <a:rPr spc="-215" dirty="0" smtClean="0"/>
              <a:t>i</a:t>
            </a:r>
            <a:r>
              <a:rPr dirty="0" smtClean="0"/>
              <a:t>d</a:t>
            </a:r>
            <a:r>
              <a:rPr lang="en-IN" dirty="0" smtClean="0"/>
              <a:t> </a:t>
            </a:r>
            <a:r>
              <a:rPr spc="-340" dirty="0" smtClean="0"/>
              <a:t>S</a:t>
            </a:r>
            <a:r>
              <a:rPr spc="-125" dirty="0" smtClean="0"/>
              <a:t>e</a:t>
            </a:r>
            <a:r>
              <a:rPr spc="-170" dirty="0" smtClean="0"/>
              <a:t>a</a:t>
            </a:r>
            <a:r>
              <a:rPr spc="-5" dirty="0" smtClean="0"/>
              <a:t>r</a:t>
            </a:r>
            <a:r>
              <a:rPr spc="-180" dirty="0" smtClean="0"/>
              <a:t>c</a:t>
            </a:r>
            <a:r>
              <a:rPr spc="45" dirty="0" smtClean="0"/>
              <a:t>h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object 3"/>
          <p:cNvSpPr txBox="1"/>
          <p:nvPr/>
        </p:nvSpPr>
        <p:spPr>
          <a:xfrm>
            <a:off x="916939" y="1790891"/>
            <a:ext cx="8066405" cy="12849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9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  <a:tab pos="3162935" algn="l"/>
              </a:tabLst>
            </a:pPr>
            <a:r>
              <a:rPr spc="-30" dirty="0">
                <a:latin typeface="Helvetica" panose="020B0604020202020204" pitchFamily="34" charset="0"/>
                <a:cs typeface="Helvetica" panose="020B0604020202020204" pitchFamily="34" charset="0"/>
              </a:rPr>
              <a:t>Define </a:t>
            </a:r>
            <a:r>
              <a:rPr spc="-40" dirty="0">
                <a:latin typeface="Helvetica" panose="020B0604020202020204" pitchFamily="34" charset="0"/>
                <a:cs typeface="Helvetica" panose="020B0604020202020204" pitchFamily="34" charset="0"/>
              </a:rPr>
              <a:t>some</a:t>
            </a:r>
            <a:r>
              <a:rPr spc="3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60" dirty="0">
                <a:latin typeface="Helvetica" panose="020B0604020202020204" pitchFamily="34" charset="0"/>
                <a:cs typeface="Helvetica" panose="020B0604020202020204" pitchFamily="34" charset="0"/>
              </a:rPr>
              <a:t>grid</a:t>
            </a:r>
            <a:r>
              <a:rPr spc="1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en-IN"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4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parameters </a:t>
            </a:r>
            <a:r>
              <a:rPr spc="-95" dirty="0">
                <a:latin typeface="Helvetica" panose="020B0604020202020204" pitchFamily="34" charset="0"/>
                <a:cs typeface="Helvetica" panose="020B0604020202020204" pitchFamily="34" charset="0"/>
              </a:rPr>
              <a:t>you </a:t>
            </a:r>
            <a:r>
              <a:rPr spc="-65" dirty="0">
                <a:latin typeface="Helvetica" panose="020B0604020202020204" pitchFamily="34" charset="0"/>
                <a:cs typeface="Helvetica" panose="020B0604020202020204" pitchFamily="34" charset="0"/>
              </a:rPr>
              <a:t>want </a:t>
            </a:r>
            <a:r>
              <a:rPr spc="3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to</a:t>
            </a:r>
            <a:r>
              <a:rPr lang="en-IN" spc="19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4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try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indent="-228600">
              <a:lnSpc>
                <a:spcPct val="90000"/>
              </a:lnSpc>
              <a:buFont typeface="Arial"/>
              <a:buChar char="•"/>
              <a:tabLst>
                <a:tab pos="241300" algn="l"/>
              </a:tabLst>
            </a:pPr>
            <a:r>
              <a:rPr spc="-95" dirty="0">
                <a:latin typeface="Helvetica" panose="020B0604020202020204" pitchFamily="34" charset="0"/>
                <a:cs typeface="Helvetica" panose="020B0604020202020204" pitchFamily="34" charset="0"/>
              </a:rPr>
              <a:t>Try </a:t>
            </a:r>
            <a:r>
              <a:rPr spc="-130" dirty="0">
                <a:latin typeface="Helvetica" panose="020B0604020202020204" pitchFamily="34" charset="0"/>
                <a:cs typeface="Helvetica" panose="020B0604020202020204" pitchFamily="34" charset="0"/>
              </a:rPr>
              <a:t>all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pc="-40" dirty="0">
                <a:latin typeface="Helvetica" panose="020B0604020202020204" pitchFamily="34" charset="0"/>
                <a:cs typeface="Helvetica" panose="020B0604020202020204" pitchFamily="34" charset="0"/>
              </a:rPr>
              <a:t>parameter </a:t>
            </a:r>
            <a:r>
              <a:rPr spc="-95" dirty="0">
                <a:latin typeface="Helvetica" panose="020B0604020202020204" pitchFamily="34" charset="0"/>
                <a:cs typeface="Helvetica" panose="020B0604020202020204" pitchFamily="34" charset="0"/>
              </a:rPr>
              <a:t>values </a:t>
            </a:r>
            <a:r>
              <a:rPr spc="-60" dirty="0">
                <a:latin typeface="Helvetica" panose="020B0604020202020204" pitchFamily="34" charset="0"/>
                <a:cs typeface="Helvetica" panose="020B0604020202020204" pitchFamily="34" charset="0"/>
              </a:rPr>
              <a:t>in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spc="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60" dirty="0">
                <a:latin typeface="Helvetica" panose="020B0604020202020204" pitchFamily="34" charset="0"/>
                <a:cs typeface="Helvetica" panose="020B0604020202020204" pitchFamily="34" charset="0"/>
              </a:rPr>
              <a:t>grid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98500" lvl="1" indent="-228600">
              <a:lnSpc>
                <a:spcPct val="9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pc="-165" dirty="0">
                <a:latin typeface="Helvetica" panose="020B0604020202020204" pitchFamily="34" charset="0"/>
                <a:cs typeface="Helvetica" panose="020B0604020202020204" pitchFamily="34" charset="0"/>
              </a:rPr>
              <a:t>By </a:t>
            </a:r>
            <a:r>
              <a:rPr spc="-20" dirty="0">
                <a:latin typeface="Helvetica" panose="020B0604020202020204" pitchFamily="34" charset="0"/>
                <a:cs typeface="Helvetica" panose="020B0604020202020204" pitchFamily="34" charset="0"/>
              </a:rPr>
              <a:t>running </a:t>
            </a:r>
            <a:r>
              <a:rPr spc="-5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whole </a:t>
            </a:r>
            <a:r>
              <a:rPr spc="10" dirty="0">
                <a:latin typeface="Helvetica" panose="020B0604020202020204" pitchFamily="34" charset="0"/>
                <a:cs typeface="Helvetica" panose="020B0604020202020204" pitchFamily="34" charset="0"/>
              </a:rPr>
              <a:t>system 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for </a:t>
            </a:r>
            <a:r>
              <a:rPr spc="-60" dirty="0">
                <a:latin typeface="Helvetica" panose="020B0604020202020204" pitchFamily="34" charset="0"/>
                <a:cs typeface="Helvetica" panose="020B0604020202020204" pitchFamily="34" charset="0"/>
              </a:rPr>
              <a:t>each </a:t>
            </a:r>
            <a:r>
              <a:rPr spc="-45" dirty="0">
                <a:latin typeface="Helvetica" panose="020B0604020202020204" pitchFamily="34" charset="0"/>
                <a:cs typeface="Helvetica" panose="020B0604020202020204" pitchFamily="34" charset="0"/>
              </a:rPr>
              <a:t>setting 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spc="16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3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parameters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indent="-228600">
              <a:lnSpc>
                <a:spcPct val="90000"/>
              </a:lnSpc>
              <a:buFont typeface="Arial"/>
              <a:buChar char="•"/>
              <a:tabLst>
                <a:tab pos="241300" algn="l"/>
              </a:tabLst>
            </a:pPr>
            <a:r>
              <a:rPr spc="5" dirty="0">
                <a:latin typeface="Helvetica" panose="020B0604020202020204" pitchFamily="34" charset="0"/>
                <a:cs typeface="Helvetica" panose="020B0604020202020204" pitchFamily="34" charset="0"/>
              </a:rPr>
              <a:t>Then </a:t>
            </a:r>
            <a:r>
              <a:rPr spc="50" dirty="0">
                <a:latin typeface="Helvetica" panose="020B0604020202020204" pitchFamily="34" charset="0"/>
                <a:cs typeface="Helvetica" panose="020B0604020202020204" pitchFamily="34" charset="0"/>
              </a:rPr>
              <a:t>choose 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pc="15" dirty="0">
                <a:latin typeface="Helvetica" panose="020B0604020202020204" pitchFamily="34" charset="0"/>
                <a:cs typeface="Helvetica" panose="020B0604020202020204" pitchFamily="34" charset="0"/>
              </a:rPr>
              <a:t>setting </a:t>
            </a:r>
            <a:r>
              <a:rPr spc="-25" dirty="0">
                <a:latin typeface="Helvetica" panose="020B0604020202020204" pitchFamily="34" charset="0"/>
                <a:cs typeface="Helvetica" panose="020B0604020202020204" pitchFamily="34" charset="0"/>
              </a:rPr>
              <a:t>with 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pc="15" dirty="0">
                <a:latin typeface="Helvetica" panose="020B0604020202020204" pitchFamily="34" charset="0"/>
                <a:cs typeface="Helvetica" panose="020B0604020202020204" pitchFamily="34" charset="0"/>
              </a:rPr>
              <a:t>best</a:t>
            </a:r>
            <a:r>
              <a:rPr spc="-8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4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result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indent="-228600">
              <a:lnSpc>
                <a:spcPct val="90000"/>
              </a:lnSpc>
              <a:buFont typeface="Arial"/>
              <a:buChar char="•"/>
              <a:tabLst>
                <a:tab pos="241300" algn="l"/>
              </a:tabLst>
            </a:pPr>
            <a:r>
              <a:rPr spc="-75" dirty="0">
                <a:latin typeface="Helvetica" panose="020B0604020202020204" pitchFamily="34" charset="0"/>
                <a:cs typeface="Helvetica" panose="020B0604020202020204" pitchFamily="34" charset="0"/>
              </a:rPr>
              <a:t>Essentially </a:t>
            </a:r>
            <a:r>
              <a:rPr spc="-110" dirty="0">
                <a:latin typeface="Helvetica" panose="020B0604020202020204" pitchFamily="34" charset="0"/>
                <a:cs typeface="Helvetica" panose="020B0604020202020204" pitchFamily="34" charset="0"/>
              </a:rPr>
              <a:t>a </a:t>
            </a:r>
            <a:r>
              <a:rPr spc="-40" dirty="0">
                <a:latin typeface="Helvetica" panose="020B0604020202020204" pitchFamily="34" charset="0"/>
                <a:cs typeface="Helvetica" panose="020B0604020202020204" pitchFamily="34" charset="0"/>
              </a:rPr>
              <a:t>brute </a:t>
            </a:r>
            <a:r>
              <a:rPr spc="-35" dirty="0">
                <a:latin typeface="Helvetica" panose="020B0604020202020204" pitchFamily="34" charset="0"/>
                <a:cs typeface="Helvetica" panose="020B0604020202020204" pitchFamily="34" charset="0"/>
              </a:rPr>
              <a:t>force</a:t>
            </a:r>
            <a:r>
              <a:rPr spc="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10" dirty="0">
                <a:latin typeface="Helvetica" panose="020B0604020202020204" pitchFamily="34" charset="0"/>
                <a:cs typeface="Helvetica" panose="020B0604020202020204" pitchFamily="34" charset="0"/>
              </a:rPr>
              <a:t>method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200400"/>
            <a:ext cx="7535509" cy="25604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90116"/>
            <a:ext cx="93218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46120" algn="l"/>
                <a:tab pos="4409440" algn="l"/>
              </a:tabLst>
            </a:pPr>
            <a:r>
              <a:rPr spc="-65" dirty="0"/>
              <a:t>Downsides</a:t>
            </a:r>
            <a:r>
              <a:rPr spc="10" dirty="0"/>
              <a:t> </a:t>
            </a:r>
            <a:r>
              <a:rPr dirty="0" smtClean="0"/>
              <a:t>of</a:t>
            </a:r>
            <a:r>
              <a:rPr lang="en-IN" dirty="0" smtClean="0"/>
              <a:t> </a:t>
            </a:r>
            <a:r>
              <a:rPr spc="-5" dirty="0" smtClean="0"/>
              <a:t>Grid</a:t>
            </a:r>
            <a:r>
              <a:rPr lang="en-IN" spc="-5" dirty="0"/>
              <a:t> </a:t>
            </a:r>
            <a:r>
              <a:rPr spc="-130" dirty="0" smtClean="0"/>
              <a:t>Search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object 3"/>
          <p:cNvSpPr txBox="1"/>
          <p:nvPr/>
        </p:nvSpPr>
        <p:spPr>
          <a:xfrm>
            <a:off x="916939" y="1790891"/>
            <a:ext cx="9462770" cy="10356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9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  <a:tab pos="2814320" algn="l"/>
                <a:tab pos="7401559" algn="l"/>
              </a:tabLst>
            </a:pPr>
            <a:r>
              <a:rPr spc="-100" dirty="0">
                <a:latin typeface="Helvetica" panose="020B0604020202020204" pitchFamily="34" charset="0"/>
                <a:cs typeface="Helvetica" panose="020B0604020202020204" pitchFamily="34" charset="0"/>
              </a:rPr>
              <a:t>As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spc="114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25" dirty="0">
                <a:latin typeface="Helvetica" panose="020B0604020202020204" pitchFamily="34" charset="0"/>
                <a:cs typeface="Helvetica" panose="020B0604020202020204" pitchFamily="34" charset="0"/>
              </a:rPr>
              <a:t>number</a:t>
            </a:r>
            <a:r>
              <a:rPr spc="1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en-IN"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4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parameters </a:t>
            </a:r>
            <a:r>
              <a:rPr spc="-80" dirty="0">
                <a:latin typeface="Helvetica" panose="020B0604020202020204" pitchFamily="34" charset="0"/>
                <a:cs typeface="Helvetica" panose="020B0604020202020204" pitchFamily="34" charset="0"/>
              </a:rPr>
              <a:t>increases,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spc="17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25" dirty="0">
                <a:latin typeface="Helvetica" panose="020B0604020202020204" pitchFamily="34" charset="0"/>
                <a:cs typeface="Helvetica" panose="020B0604020202020204" pitchFamily="34" charset="0"/>
              </a:rPr>
              <a:t>cost</a:t>
            </a:r>
            <a:r>
              <a:rPr spc="1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en-IN"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6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grid</a:t>
            </a:r>
            <a:r>
              <a:rPr spc="-1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6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search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dirty="0" smtClean="0">
                <a:latin typeface="Helvetica" panose="020B0604020202020204" pitchFamily="34" charset="0"/>
                <a:cs typeface="Helvetica" panose="020B0604020202020204" pitchFamily="34" charset="0"/>
              </a:rPr>
              <a:t>increases</a:t>
            </a:r>
            <a:r>
              <a:rPr spc="-1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35" dirty="0">
                <a:latin typeface="Helvetica" panose="020B0604020202020204" pitchFamily="34" charset="0"/>
                <a:cs typeface="Helvetica" panose="020B0604020202020204" pitchFamily="34" charset="0"/>
              </a:rPr>
              <a:t>exponentially</a:t>
            </a:r>
            <a:r>
              <a:rPr spc="-3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!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indent="-228600">
              <a:lnSpc>
                <a:spcPct val="90000"/>
              </a:lnSpc>
              <a:buFont typeface="Arial"/>
              <a:buChar char="•"/>
              <a:tabLst>
                <a:tab pos="241300" algn="l"/>
              </a:tabLst>
            </a:pPr>
            <a:r>
              <a:rPr lang="en-IN" spc="-12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Need </a:t>
            </a:r>
            <a:r>
              <a:rPr spc="-4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some </a:t>
            </a:r>
            <a:r>
              <a:rPr spc="-195" dirty="0">
                <a:latin typeface="Helvetica" panose="020B0604020202020204" pitchFamily="34" charset="0"/>
                <a:cs typeface="Helvetica" panose="020B0604020202020204" pitchFamily="34" charset="0"/>
              </a:rPr>
              <a:t>way </a:t>
            </a:r>
            <a:r>
              <a:rPr spc="30" dirty="0"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spc="-35" dirty="0">
                <a:latin typeface="Helvetica" panose="020B0604020202020204" pitchFamily="34" charset="0"/>
                <a:cs typeface="Helvetica" panose="020B0604020202020204" pitchFamily="34" charset="0"/>
              </a:rPr>
              <a:t>choose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pc="-60" dirty="0">
                <a:latin typeface="Helvetica" panose="020B0604020202020204" pitchFamily="34" charset="0"/>
                <a:cs typeface="Helvetica" panose="020B0604020202020204" pitchFamily="34" charset="0"/>
              </a:rPr>
              <a:t>grid</a:t>
            </a:r>
            <a:r>
              <a:rPr spc="-13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50" dirty="0">
                <a:latin typeface="Helvetica" panose="020B0604020202020204" pitchFamily="34" charset="0"/>
                <a:cs typeface="Helvetica" panose="020B0604020202020204" pitchFamily="34" charset="0"/>
              </a:rPr>
              <a:t>properly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98500" lvl="1" indent="-228600">
              <a:lnSpc>
                <a:spcPct val="9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pc="-50" dirty="0">
                <a:latin typeface="Helvetica" panose="020B0604020202020204" pitchFamily="34" charset="0"/>
                <a:cs typeface="Helvetica" panose="020B0604020202020204" pitchFamily="34" charset="0"/>
              </a:rPr>
              <a:t>Something </a:t>
            </a:r>
            <a:r>
              <a:rPr spc="-30" dirty="0">
                <a:latin typeface="Helvetica" panose="020B0604020202020204" pitchFamily="34" charset="0"/>
                <a:cs typeface="Helvetica" panose="020B0604020202020204" pitchFamily="34" charset="0"/>
              </a:rPr>
              <a:t>this </a:t>
            </a:r>
            <a:r>
              <a:rPr spc="-45" dirty="0">
                <a:latin typeface="Helvetica" panose="020B0604020202020204" pitchFamily="34" charset="0"/>
                <a:cs typeface="Helvetica" panose="020B0604020202020204" pitchFamily="34" charset="0"/>
              </a:rPr>
              <a:t>can </a:t>
            </a:r>
            <a:r>
              <a:rPr spc="-25" dirty="0">
                <a:latin typeface="Helvetica" panose="020B0604020202020204" pitchFamily="34" charset="0"/>
                <a:cs typeface="Helvetica" panose="020B0604020202020204" pitchFamily="34" charset="0"/>
              </a:rPr>
              <a:t>be </a:t>
            </a:r>
            <a:r>
              <a:rPr spc="-75" dirty="0">
                <a:latin typeface="Helvetica" panose="020B0604020202020204" pitchFamily="34" charset="0"/>
                <a:cs typeface="Helvetica" panose="020B0604020202020204" pitchFamily="34" charset="0"/>
              </a:rPr>
              <a:t>as </a:t>
            </a:r>
            <a:r>
              <a:rPr spc="-20" dirty="0">
                <a:latin typeface="Helvetica" panose="020B0604020202020204" pitchFamily="34" charset="0"/>
                <a:cs typeface="Helvetica" panose="020B0604020202020204" pitchFamily="34" charset="0"/>
              </a:rPr>
              <a:t>hard </a:t>
            </a:r>
            <a:r>
              <a:rPr spc="-75" dirty="0">
                <a:latin typeface="Helvetica" panose="020B0604020202020204" pitchFamily="34" charset="0"/>
                <a:cs typeface="Helvetica" panose="020B0604020202020204" pitchFamily="34" charset="0"/>
              </a:rPr>
              <a:t>as </a:t>
            </a:r>
            <a:r>
              <a:rPr spc="-5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pc="-70" dirty="0">
                <a:latin typeface="Helvetica" panose="020B0604020202020204" pitchFamily="34" charset="0"/>
                <a:cs typeface="Helvetica" panose="020B0604020202020204" pitchFamily="34" charset="0"/>
              </a:rPr>
              <a:t>original </a:t>
            </a:r>
            <a:r>
              <a:rPr spc="-4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hyperparameter</a:t>
            </a:r>
            <a:r>
              <a:rPr lang="en-IN" spc="44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3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optimization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indent="-228600">
              <a:lnSpc>
                <a:spcPct val="90000"/>
              </a:lnSpc>
              <a:buFont typeface="Arial"/>
              <a:buChar char="•"/>
              <a:tabLst>
                <a:tab pos="241300" algn="l"/>
                <a:tab pos="3573145" algn="l"/>
              </a:tabLst>
            </a:pPr>
            <a:r>
              <a:rPr spc="-130" dirty="0">
                <a:latin typeface="Helvetica" panose="020B0604020202020204" pitchFamily="34" charset="0"/>
                <a:cs typeface="Helvetica" panose="020B0604020202020204" pitchFamily="34" charset="0"/>
              </a:rPr>
              <a:t>Can’t </a:t>
            </a:r>
            <a:r>
              <a:rPr spc="-70" dirty="0">
                <a:latin typeface="Helvetica" panose="020B0604020202020204" pitchFamily="34" charset="0"/>
                <a:cs typeface="Helvetica" panose="020B0604020202020204" pitchFamily="34" charset="0"/>
              </a:rPr>
              <a:t>take</a:t>
            </a:r>
            <a:r>
              <a:rPr spc="15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70" dirty="0">
                <a:latin typeface="Helvetica" panose="020B0604020202020204" pitchFamily="34" charset="0"/>
                <a:cs typeface="Helvetica" panose="020B0604020202020204" pitchFamily="34" charset="0"/>
              </a:rPr>
              <a:t>advantage</a:t>
            </a:r>
            <a:r>
              <a:rPr spc="1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en-IN"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11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any </a:t>
            </a:r>
            <a:r>
              <a:rPr spc="15" dirty="0">
                <a:latin typeface="Helvetica" panose="020B0604020202020204" pitchFamily="34" charset="0"/>
                <a:cs typeface="Helvetica" panose="020B0604020202020204" pitchFamily="34" charset="0"/>
              </a:rPr>
              <a:t>insight </a:t>
            </a:r>
            <a:r>
              <a:rPr spc="-95" dirty="0">
                <a:latin typeface="Helvetica" panose="020B0604020202020204" pitchFamily="34" charset="0"/>
                <a:cs typeface="Helvetica" panose="020B0604020202020204" pitchFamily="34" charset="0"/>
              </a:rPr>
              <a:t>you </a:t>
            </a:r>
            <a:r>
              <a:rPr spc="-90" dirty="0">
                <a:latin typeface="Helvetica" panose="020B0604020202020204" pitchFamily="34" charset="0"/>
                <a:cs typeface="Helvetica" panose="020B0604020202020204" pitchFamily="34" charset="0"/>
              </a:rPr>
              <a:t>have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about the</a:t>
            </a:r>
            <a:r>
              <a:rPr spc="254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110" dirty="0">
                <a:latin typeface="Helvetica" panose="020B0604020202020204" pitchFamily="34" charset="0"/>
                <a:cs typeface="Helvetica" panose="020B0604020202020204" pitchFamily="34" charset="0"/>
              </a:rPr>
              <a:t>system!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90116"/>
            <a:ext cx="93218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34970" algn="l"/>
              </a:tabLst>
            </a:pPr>
            <a:r>
              <a:rPr spc="-160" dirty="0"/>
              <a:t>Making</a:t>
            </a:r>
            <a:r>
              <a:rPr spc="10" dirty="0"/>
              <a:t> </a:t>
            </a:r>
            <a:r>
              <a:rPr spc="-5" dirty="0" smtClean="0"/>
              <a:t>Grid</a:t>
            </a:r>
            <a:r>
              <a:rPr lang="en-IN" spc="-5" dirty="0" smtClean="0"/>
              <a:t> </a:t>
            </a:r>
            <a:r>
              <a:rPr spc="-130" dirty="0" smtClean="0"/>
              <a:t>Search</a:t>
            </a:r>
            <a:r>
              <a:rPr spc="-65" dirty="0" smtClean="0"/>
              <a:t> </a:t>
            </a:r>
            <a:r>
              <a:rPr spc="-75" dirty="0"/>
              <a:t>Fast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object 3"/>
          <p:cNvSpPr txBox="1"/>
          <p:nvPr/>
        </p:nvSpPr>
        <p:spPr>
          <a:xfrm>
            <a:off x="916939" y="1755360"/>
            <a:ext cx="10034270" cy="2639184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241300" algn="l"/>
              </a:tabLst>
            </a:pPr>
            <a:r>
              <a:rPr spc="-60" dirty="0">
                <a:latin typeface="Helvetica" panose="020B0604020202020204" pitchFamily="34" charset="0"/>
                <a:cs typeface="Helvetica" panose="020B0604020202020204" pitchFamily="34" charset="0"/>
              </a:rPr>
              <a:t>Early </a:t>
            </a:r>
            <a:r>
              <a:rPr spc="20" dirty="0">
                <a:latin typeface="Helvetica" panose="020B0604020202020204" pitchFamily="34" charset="0"/>
                <a:cs typeface="Helvetica" panose="020B0604020202020204" pitchFamily="34" charset="0"/>
              </a:rPr>
              <a:t>stopping 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to the</a:t>
            </a:r>
            <a:r>
              <a:rPr spc="2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rescue</a:t>
            </a:r>
          </a:p>
          <a:p>
            <a:pPr marL="698500" marR="5080" lvl="1" indent="-228600">
              <a:lnSpc>
                <a:spcPts val="2600"/>
              </a:lnSpc>
              <a:spcBef>
                <a:spcPts val="560"/>
              </a:spcBef>
              <a:buFont typeface="Arial"/>
              <a:buChar char="•"/>
              <a:tabLst>
                <a:tab pos="698500" algn="l"/>
              </a:tabLst>
            </a:pPr>
            <a:r>
              <a:rPr sz="1600" spc="-50" dirty="0">
                <a:latin typeface="Helvetica" panose="020B0604020202020204" pitchFamily="34" charset="0"/>
                <a:cs typeface="Helvetica" panose="020B0604020202020204" pitchFamily="34" charset="0"/>
              </a:rPr>
              <a:t>Can </a:t>
            </a:r>
            <a:r>
              <a:rPr sz="1600" spc="20" dirty="0">
                <a:latin typeface="Helvetica" panose="020B0604020202020204" pitchFamily="34" charset="0"/>
                <a:cs typeface="Helvetica" panose="020B0604020202020204" pitchFamily="34" charset="0"/>
              </a:rPr>
              <a:t>run </a:t>
            </a:r>
            <a:r>
              <a:rPr sz="1600" spc="-110" dirty="0">
                <a:latin typeface="Helvetica" panose="020B0604020202020204" pitchFamily="34" charset="0"/>
                <a:cs typeface="Helvetica" panose="020B0604020202020204" pitchFamily="34" charset="0"/>
              </a:rPr>
              <a:t>all </a:t>
            </a:r>
            <a:r>
              <a:rPr sz="1600" spc="-5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z="1600" spc="-50" dirty="0">
                <a:latin typeface="Helvetica" panose="020B0604020202020204" pitchFamily="34" charset="0"/>
                <a:cs typeface="Helvetica" panose="020B0604020202020204" pitchFamily="34" charset="0"/>
              </a:rPr>
              <a:t>grid </a:t>
            </a:r>
            <a:r>
              <a:rPr sz="1600" spc="-15" dirty="0">
                <a:latin typeface="Helvetica" panose="020B0604020202020204" pitchFamily="34" charset="0"/>
                <a:cs typeface="Helvetica" panose="020B0604020202020204" pitchFamily="34" charset="0"/>
              </a:rPr>
              <a:t>points </a:t>
            </a:r>
            <a:r>
              <a:rPr sz="1600" dirty="0">
                <a:latin typeface="Helvetica" panose="020B0604020202020204" pitchFamily="34" charset="0"/>
                <a:cs typeface="Helvetica" panose="020B0604020202020204" pitchFamily="34" charset="0"/>
              </a:rPr>
              <a:t>for </a:t>
            </a:r>
            <a:r>
              <a:rPr sz="1600" spc="-10" dirty="0">
                <a:latin typeface="Helvetica" panose="020B0604020202020204" pitchFamily="34" charset="0"/>
                <a:cs typeface="Helvetica" panose="020B0604020202020204" pitchFamily="34" charset="0"/>
              </a:rPr>
              <a:t>one </a:t>
            </a:r>
            <a:r>
              <a:rPr sz="1600" spc="-25" dirty="0">
                <a:latin typeface="Helvetica" panose="020B0604020202020204" pitchFamily="34" charset="0"/>
                <a:cs typeface="Helvetica" panose="020B0604020202020204" pitchFamily="34" charset="0"/>
              </a:rPr>
              <a:t>epoch, </a:t>
            </a:r>
            <a:r>
              <a:rPr sz="1600" dirty="0">
                <a:latin typeface="Helvetica" panose="020B0604020202020204" pitchFamily="34" charset="0"/>
                <a:cs typeface="Helvetica" panose="020B0604020202020204" pitchFamily="34" charset="0"/>
              </a:rPr>
              <a:t>then </a:t>
            </a:r>
            <a:r>
              <a:rPr sz="1600" spc="-50" dirty="0">
                <a:latin typeface="Helvetica" panose="020B0604020202020204" pitchFamily="34" charset="0"/>
                <a:cs typeface="Helvetica" panose="020B0604020202020204" pitchFamily="34" charset="0"/>
              </a:rPr>
              <a:t>discard </a:t>
            </a:r>
            <a:r>
              <a:rPr sz="1600" spc="-5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z="1600" spc="-55" dirty="0">
                <a:latin typeface="Helvetica" panose="020B0604020202020204" pitchFamily="34" charset="0"/>
                <a:cs typeface="Helvetica" panose="020B0604020202020204" pitchFamily="34" charset="0"/>
              </a:rPr>
              <a:t>half </a:t>
            </a:r>
            <a:r>
              <a:rPr sz="1600" dirty="0">
                <a:latin typeface="Helvetica" panose="020B0604020202020204" pitchFamily="34" charset="0"/>
                <a:cs typeface="Helvetica" panose="020B0604020202020204" pitchFamily="34" charset="0"/>
              </a:rPr>
              <a:t>that </a:t>
            </a:r>
            <a:r>
              <a:rPr sz="1600" spc="-10" dirty="0">
                <a:latin typeface="Helvetica" panose="020B0604020202020204" pitchFamily="34" charset="0"/>
                <a:cs typeface="Helvetica" panose="020B0604020202020204" pitchFamily="34" charset="0"/>
              </a:rPr>
              <a:t>performed </a:t>
            </a:r>
            <a:r>
              <a:rPr sz="1600" spc="-7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worse</a:t>
            </a:r>
            <a:r>
              <a:rPr sz="1600" spc="-7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sz="1600" dirty="0">
                <a:latin typeface="Helvetica" panose="020B0604020202020204" pitchFamily="34" charset="0"/>
                <a:cs typeface="Helvetica" panose="020B0604020202020204" pitchFamily="34" charset="0"/>
              </a:rPr>
              <a:t>then </a:t>
            </a:r>
            <a:r>
              <a:rPr sz="1600" spc="20" dirty="0">
                <a:latin typeface="Helvetica" panose="020B0604020202020204" pitchFamily="34" charset="0"/>
                <a:cs typeface="Helvetica" panose="020B0604020202020204" pitchFamily="34" charset="0"/>
              </a:rPr>
              <a:t>run </a:t>
            </a:r>
            <a:r>
              <a:rPr sz="1600" dirty="0">
                <a:latin typeface="Helvetica" panose="020B0604020202020204" pitchFamily="34" charset="0"/>
                <a:cs typeface="Helvetica" panose="020B0604020202020204" pitchFamily="34" charset="0"/>
              </a:rPr>
              <a:t>for </a:t>
            </a:r>
            <a:r>
              <a:rPr sz="1600" spc="-10" dirty="0">
                <a:latin typeface="Helvetica" panose="020B0604020202020204" pitchFamily="34" charset="0"/>
                <a:cs typeface="Helvetica" panose="020B0604020202020204" pitchFamily="34" charset="0"/>
              </a:rPr>
              <a:t>another </a:t>
            </a:r>
            <a:r>
              <a:rPr sz="1600" spc="-25" dirty="0">
                <a:latin typeface="Helvetica" panose="020B0604020202020204" pitchFamily="34" charset="0"/>
                <a:cs typeface="Helvetica" panose="020B0604020202020204" pitchFamily="34" charset="0"/>
              </a:rPr>
              <a:t>epoch, </a:t>
            </a:r>
            <a:r>
              <a:rPr sz="1600" spc="-50" dirty="0">
                <a:latin typeface="Helvetica" panose="020B0604020202020204" pitchFamily="34" charset="0"/>
                <a:cs typeface="Helvetica" panose="020B0604020202020204" pitchFamily="34" charset="0"/>
              </a:rPr>
              <a:t>discard </a:t>
            </a:r>
            <a:r>
              <a:rPr sz="1600" spc="-65" dirty="0">
                <a:latin typeface="Helvetica" panose="020B0604020202020204" pitchFamily="34" charset="0"/>
                <a:cs typeface="Helvetica" panose="020B0604020202020204" pitchFamily="34" charset="0"/>
              </a:rPr>
              <a:t>half, </a:t>
            </a:r>
            <a:r>
              <a:rPr sz="1600" spc="-25" dirty="0">
                <a:latin typeface="Helvetica" panose="020B0604020202020204" pitchFamily="34" charset="0"/>
                <a:cs typeface="Helvetica" panose="020B0604020202020204" pitchFamily="34" charset="0"/>
              </a:rPr>
              <a:t>and</a:t>
            </a:r>
            <a:r>
              <a:rPr sz="1600" spc="18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600" spc="-40" dirty="0">
                <a:latin typeface="Helvetica" panose="020B0604020202020204" pitchFamily="34" charset="0"/>
                <a:cs typeface="Helvetica" panose="020B0604020202020204" pitchFamily="34" charset="0"/>
              </a:rPr>
              <a:t>continue.</a:t>
            </a:r>
            <a:endParaRPr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>
              <a:lnSpc>
                <a:spcPct val="100000"/>
              </a:lnSpc>
              <a:buFont typeface="Arial"/>
              <a:buChar char="•"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  <a:tab pos="3660775" algn="l"/>
              </a:tabLst>
            </a:pPr>
            <a:r>
              <a:rPr spc="-60" dirty="0">
                <a:latin typeface="Helvetica" panose="020B0604020202020204" pitchFamily="34" charset="0"/>
                <a:cs typeface="Helvetica" panose="020B0604020202020204" pitchFamily="34" charset="0"/>
              </a:rPr>
              <a:t>Can </a:t>
            </a:r>
            <a:r>
              <a:rPr spc="-45" dirty="0">
                <a:latin typeface="Helvetica" panose="020B0604020202020204" pitchFamily="34" charset="0"/>
                <a:cs typeface="Helvetica" panose="020B0604020202020204" pitchFamily="34" charset="0"/>
              </a:rPr>
              <a:t>take</a:t>
            </a:r>
            <a:r>
              <a:rPr spc="7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30" dirty="0">
                <a:latin typeface="Helvetica" panose="020B0604020202020204" pitchFamily="34" charset="0"/>
                <a:cs typeface="Helvetica" panose="020B0604020202020204" pitchFamily="34" charset="0"/>
              </a:rPr>
              <a:t>advantage</a:t>
            </a:r>
            <a:r>
              <a:rPr spc="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1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en-IN" spc="-1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4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parallelism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98500" marR="99060" lvl="1" indent="-228600">
              <a:lnSpc>
                <a:spcPts val="2600"/>
              </a:lnSpc>
              <a:spcBef>
                <a:spcPts val="560"/>
              </a:spcBef>
              <a:buFont typeface="Arial"/>
              <a:buChar char="•"/>
              <a:tabLst>
                <a:tab pos="698500" algn="l"/>
              </a:tabLst>
            </a:pPr>
            <a:r>
              <a:rPr sz="1600" spc="-60" dirty="0">
                <a:latin typeface="Helvetica" panose="020B0604020202020204" pitchFamily="34" charset="0"/>
                <a:cs typeface="Helvetica" panose="020B0604020202020204" pitchFamily="34" charset="0"/>
              </a:rPr>
              <a:t>Run </a:t>
            </a:r>
            <a:r>
              <a:rPr sz="1600" spc="-110" dirty="0">
                <a:latin typeface="Helvetica" panose="020B0604020202020204" pitchFamily="34" charset="0"/>
                <a:cs typeface="Helvetica" panose="020B0604020202020204" pitchFamily="34" charset="0"/>
              </a:rPr>
              <a:t>all </a:t>
            </a:r>
            <a:r>
              <a:rPr sz="1600" spc="-5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z="1600" spc="-30" dirty="0">
                <a:latin typeface="Helvetica" panose="020B0604020202020204" pitchFamily="34" charset="0"/>
                <a:cs typeface="Helvetica" panose="020B0604020202020204" pitchFamily="34" charset="0"/>
              </a:rPr>
              <a:t>different </a:t>
            </a:r>
            <a:r>
              <a:rPr sz="1600" spc="-35" dirty="0">
                <a:latin typeface="Helvetica" panose="020B0604020202020204" pitchFamily="34" charset="0"/>
                <a:cs typeface="Helvetica" panose="020B0604020202020204" pitchFamily="34" charset="0"/>
              </a:rPr>
              <a:t>parameter </a:t>
            </a:r>
            <a:r>
              <a:rPr sz="1600" spc="-45" dirty="0">
                <a:latin typeface="Helvetica" panose="020B0604020202020204" pitchFamily="34" charset="0"/>
                <a:cs typeface="Helvetica" panose="020B0604020202020204" pitchFamily="34" charset="0"/>
              </a:rPr>
              <a:t>settings </a:t>
            </a:r>
            <a:r>
              <a:rPr sz="1600" spc="-40" dirty="0">
                <a:latin typeface="Helvetica" panose="020B0604020202020204" pitchFamily="34" charset="0"/>
                <a:cs typeface="Helvetica" panose="020B0604020202020204" pitchFamily="34" charset="0"/>
              </a:rPr>
              <a:t>independently </a:t>
            </a:r>
            <a:r>
              <a:rPr sz="1600" spc="20" dirty="0">
                <a:latin typeface="Helvetica" panose="020B0604020202020204" pitchFamily="34" charset="0"/>
                <a:cs typeface="Helvetica" panose="020B0604020202020204" pitchFamily="34" charset="0"/>
              </a:rPr>
              <a:t>on </a:t>
            </a:r>
            <a:r>
              <a:rPr sz="1600" spc="-30" dirty="0">
                <a:latin typeface="Helvetica" panose="020B0604020202020204" pitchFamily="34" charset="0"/>
                <a:cs typeface="Helvetica" panose="020B0604020202020204" pitchFamily="34" charset="0"/>
              </a:rPr>
              <a:t>different </a:t>
            </a:r>
            <a:r>
              <a:rPr sz="1600" spc="-45" dirty="0">
                <a:latin typeface="Helvetica" panose="020B0604020202020204" pitchFamily="34" charset="0"/>
                <a:cs typeface="Helvetica" panose="020B0604020202020204" pitchFamily="34" charset="0"/>
              </a:rPr>
              <a:t>servers </a:t>
            </a:r>
            <a:r>
              <a:rPr sz="1600" spc="-50" dirty="0">
                <a:latin typeface="Helvetica" panose="020B0604020202020204" pitchFamily="34" charset="0"/>
                <a:cs typeface="Helvetica" panose="020B0604020202020204" pitchFamily="34" charset="0"/>
              </a:rPr>
              <a:t>in </a:t>
            </a:r>
            <a:r>
              <a:rPr sz="1600" spc="-95" dirty="0">
                <a:latin typeface="Helvetica" panose="020B0604020202020204" pitchFamily="34" charset="0"/>
                <a:cs typeface="Helvetica" panose="020B0604020202020204" pitchFamily="34" charset="0"/>
              </a:rPr>
              <a:t>a  </a:t>
            </a:r>
            <a:r>
              <a:rPr sz="1600" spc="-65" dirty="0">
                <a:latin typeface="Helvetica" panose="020B0604020202020204" pitchFamily="34" charset="0"/>
                <a:cs typeface="Helvetica" panose="020B0604020202020204" pitchFamily="34" charset="0"/>
              </a:rPr>
              <a:t>cluster.</a:t>
            </a:r>
            <a:endParaRPr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98500" lvl="1" indent="-228600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698500" algn="l"/>
              </a:tabLst>
            </a:pPr>
            <a:r>
              <a:rPr sz="1600" spc="-45" dirty="0">
                <a:latin typeface="Helvetica" panose="020B0604020202020204" pitchFamily="34" charset="0"/>
                <a:cs typeface="Helvetica" panose="020B0604020202020204" pitchFamily="34" charset="0"/>
              </a:rPr>
              <a:t>An </a:t>
            </a:r>
            <a:r>
              <a:rPr sz="1600" spc="-25" dirty="0">
                <a:latin typeface="Helvetica" panose="020B0604020202020204" pitchFamily="34" charset="0"/>
                <a:cs typeface="Helvetica" panose="020B0604020202020204" pitchFamily="34" charset="0"/>
              </a:rPr>
              <a:t>embarrassingly </a:t>
            </a:r>
            <a:r>
              <a:rPr sz="1600" spc="-55" dirty="0">
                <a:latin typeface="Helvetica" panose="020B0604020202020204" pitchFamily="34" charset="0"/>
                <a:cs typeface="Helvetica" panose="020B0604020202020204" pitchFamily="34" charset="0"/>
              </a:rPr>
              <a:t>parallel</a:t>
            </a:r>
            <a:r>
              <a:rPr sz="1600" spc="6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600" spc="-35" dirty="0">
                <a:latin typeface="Helvetica" panose="020B0604020202020204" pitchFamily="34" charset="0"/>
                <a:cs typeface="Helvetica" panose="020B0604020202020204" pitchFamily="34" charset="0"/>
              </a:rPr>
              <a:t>task.</a:t>
            </a:r>
            <a:endParaRPr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98500" lvl="1" indent="-228600">
              <a:lnSpc>
                <a:spcPct val="100000"/>
              </a:lnSpc>
              <a:spcBef>
                <a:spcPts val="185"/>
              </a:spcBef>
              <a:buFont typeface="Arial"/>
              <a:buChar char="•"/>
              <a:tabLst>
                <a:tab pos="698500" algn="l"/>
              </a:tabLst>
            </a:pPr>
            <a:r>
              <a:rPr sz="1600" spc="-45" dirty="0">
                <a:latin typeface="Helvetica" panose="020B0604020202020204" pitchFamily="34" charset="0"/>
                <a:cs typeface="Helvetica" panose="020B0604020202020204" pitchFamily="34" charset="0"/>
              </a:rPr>
              <a:t>Downside: </a:t>
            </a:r>
            <a:r>
              <a:rPr sz="1600" spc="-15" dirty="0">
                <a:latin typeface="Helvetica" panose="020B0604020202020204" pitchFamily="34" charset="0"/>
                <a:cs typeface="Helvetica" panose="020B0604020202020204" pitchFamily="34" charset="0"/>
              </a:rPr>
              <a:t>doesn’t reduce </a:t>
            </a:r>
            <a:r>
              <a:rPr sz="1600" spc="-5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z="1600" spc="-10" dirty="0">
                <a:latin typeface="Helvetica" panose="020B0604020202020204" pitchFamily="34" charset="0"/>
                <a:cs typeface="Helvetica" panose="020B0604020202020204" pitchFamily="34" charset="0"/>
              </a:rPr>
              <a:t>energy</a:t>
            </a:r>
            <a:r>
              <a:rPr sz="1600" spc="6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600" spc="5" dirty="0">
                <a:latin typeface="Helvetica" panose="020B0604020202020204" pitchFamily="34" charset="0"/>
                <a:cs typeface="Helvetica" panose="020B0604020202020204" pitchFamily="34" charset="0"/>
              </a:rPr>
              <a:t>cost.</a:t>
            </a:r>
            <a:endParaRPr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90116"/>
            <a:ext cx="93218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0" dirty="0"/>
              <a:t>One </a:t>
            </a:r>
            <a:r>
              <a:rPr spc="-150" dirty="0"/>
              <a:t>Variant: </a:t>
            </a:r>
            <a:r>
              <a:rPr spc="-50" dirty="0"/>
              <a:t>Random</a:t>
            </a:r>
            <a:r>
              <a:rPr spc="55" dirty="0"/>
              <a:t> </a:t>
            </a:r>
            <a:r>
              <a:rPr spc="-130" dirty="0"/>
              <a:t>Search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object 3"/>
          <p:cNvSpPr txBox="1"/>
          <p:nvPr/>
        </p:nvSpPr>
        <p:spPr>
          <a:xfrm>
            <a:off x="916939" y="1790891"/>
            <a:ext cx="10269855" cy="244567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788670" indent="-228600">
              <a:lnSpc>
                <a:spcPct val="9000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spc="-35" dirty="0">
                <a:latin typeface="Helvetica" panose="020B0604020202020204" pitchFamily="34" charset="0"/>
                <a:cs typeface="Helvetica" panose="020B0604020202020204" pitchFamily="34" charset="0"/>
              </a:rPr>
              <a:t>This </a:t>
            </a:r>
            <a:r>
              <a:rPr spc="-105" dirty="0">
                <a:latin typeface="Helvetica" panose="020B0604020202020204" pitchFamily="34" charset="0"/>
                <a:cs typeface="Helvetica" panose="020B0604020202020204" pitchFamily="34" charset="0"/>
              </a:rPr>
              <a:t>is </a:t>
            </a:r>
            <a:r>
              <a:rPr spc="-55" dirty="0">
                <a:latin typeface="Helvetica" panose="020B0604020202020204" pitchFamily="34" charset="0"/>
                <a:cs typeface="Helvetica" panose="020B0604020202020204" pitchFamily="34" charset="0"/>
              </a:rPr>
              <a:t>just </a:t>
            </a:r>
            <a:r>
              <a:rPr spc="-60" dirty="0">
                <a:latin typeface="Helvetica" panose="020B0604020202020204" pitchFamily="34" charset="0"/>
                <a:cs typeface="Helvetica" panose="020B0604020202020204" pitchFamily="34" charset="0"/>
              </a:rPr>
              <a:t>grid </a:t>
            </a:r>
            <a:r>
              <a:rPr spc="-65" dirty="0">
                <a:latin typeface="Helvetica" panose="020B0604020202020204" pitchFamily="34" charset="0"/>
                <a:cs typeface="Helvetica" panose="020B0604020202020204" pitchFamily="34" charset="0"/>
              </a:rPr>
              <a:t>search, </a:t>
            </a:r>
            <a:r>
              <a:rPr spc="10" dirty="0">
                <a:latin typeface="Helvetica" panose="020B0604020202020204" pitchFamily="34" charset="0"/>
                <a:cs typeface="Helvetica" panose="020B0604020202020204" pitchFamily="34" charset="0"/>
              </a:rPr>
              <a:t>but </a:t>
            </a:r>
            <a:r>
              <a:rPr spc="-65" dirty="0">
                <a:latin typeface="Helvetica" panose="020B0604020202020204" pitchFamily="34" charset="0"/>
                <a:cs typeface="Helvetica" panose="020B0604020202020204" pitchFamily="34" charset="0"/>
              </a:rPr>
              <a:t>with </a:t>
            </a:r>
            <a:r>
              <a:rPr spc="-60" dirty="0">
                <a:latin typeface="Helvetica" panose="020B0604020202020204" pitchFamily="34" charset="0"/>
                <a:cs typeface="Helvetica" panose="020B0604020202020204" pitchFamily="34" charset="0"/>
              </a:rPr>
              <a:t>randomly </a:t>
            </a:r>
            <a:r>
              <a:rPr spc="-35" dirty="0">
                <a:latin typeface="Helvetica" panose="020B0604020202020204" pitchFamily="34" charset="0"/>
                <a:cs typeface="Helvetica" panose="020B0604020202020204" pitchFamily="34" charset="0"/>
              </a:rPr>
              <a:t>chosen </a:t>
            </a:r>
            <a:r>
              <a:rPr spc="-20" dirty="0">
                <a:latin typeface="Helvetica" panose="020B0604020202020204" pitchFamily="34" charset="0"/>
                <a:cs typeface="Helvetica" panose="020B0604020202020204" pitchFamily="34" charset="0"/>
              </a:rPr>
              <a:t>points </a:t>
            </a:r>
            <a:r>
              <a:rPr spc="-50" dirty="0">
                <a:latin typeface="Helvetica" panose="020B0604020202020204" pitchFamily="34" charset="0"/>
                <a:cs typeface="Helvetica" panose="020B0604020202020204" pitchFamily="34" charset="0"/>
              </a:rPr>
              <a:t>instead </a:t>
            </a:r>
            <a:r>
              <a:rPr spc="-5" dirty="0">
                <a:latin typeface="Helvetica" panose="020B0604020202020204" pitchFamily="34" charset="0"/>
                <a:cs typeface="Helvetica" panose="020B0604020202020204" pitchFamily="34" charset="0"/>
              </a:rPr>
              <a:t>of  </a:t>
            </a:r>
            <a:r>
              <a:rPr spc="-20" dirty="0">
                <a:latin typeface="Helvetica" panose="020B0604020202020204" pitchFamily="34" charset="0"/>
                <a:cs typeface="Helvetica" panose="020B0604020202020204" pitchFamily="34" charset="0"/>
              </a:rPr>
              <a:t>points </a:t>
            </a:r>
            <a:r>
              <a:rPr spc="25" dirty="0">
                <a:latin typeface="Helvetica" panose="020B0604020202020204" pitchFamily="34" charset="0"/>
                <a:cs typeface="Helvetica" panose="020B0604020202020204" pitchFamily="34" charset="0"/>
              </a:rPr>
              <a:t>on </a:t>
            </a:r>
            <a:r>
              <a:rPr spc="-110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spc="-1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65" dirty="0">
                <a:latin typeface="Helvetica" panose="020B0604020202020204" pitchFamily="34" charset="0"/>
                <a:cs typeface="Helvetica" panose="020B0604020202020204" pitchFamily="34" charset="0"/>
              </a:rPr>
              <a:t>grid</a:t>
            </a:r>
            <a:r>
              <a:rPr spc="-6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endParaRPr lang="en-IN" spc="-65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98500" marR="788670" lvl="1" indent="-228600">
              <a:lnSpc>
                <a:spcPct val="9000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lang="en-IN" spc="-65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RandomSearchCV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30"/>
              </a:spcBef>
              <a:buChar char="•"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indent="-228600">
              <a:lnSpc>
                <a:spcPct val="90000"/>
              </a:lnSpc>
              <a:buFont typeface="Arial"/>
              <a:buChar char="•"/>
              <a:tabLst>
                <a:tab pos="241300" algn="l"/>
                <a:tab pos="3904615" algn="l"/>
              </a:tabLst>
            </a:pPr>
            <a:r>
              <a:rPr spc="35" dirty="0">
                <a:latin typeface="Helvetica" panose="020B0604020202020204" pitchFamily="34" charset="0"/>
                <a:cs typeface="Helvetica" panose="020B0604020202020204" pitchFamily="34" charset="0"/>
              </a:rPr>
              <a:t>This </a:t>
            </a:r>
            <a:r>
              <a:rPr spc="5" dirty="0">
                <a:latin typeface="Helvetica" panose="020B0604020202020204" pitchFamily="34" charset="0"/>
                <a:cs typeface="Helvetica" panose="020B0604020202020204" pitchFamily="34" charset="0"/>
              </a:rPr>
              <a:t>solves 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spc="-3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curse</a:t>
            </a:r>
            <a:r>
              <a:rPr spc="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1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en-IN" spc="-1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dimensionality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98500" marR="5080" lvl="1" indent="-228600">
              <a:lnSpc>
                <a:spcPct val="90000"/>
              </a:lnSpc>
              <a:spcBef>
                <a:spcPts val="560"/>
              </a:spcBef>
              <a:buFont typeface="Arial"/>
              <a:buChar char="•"/>
              <a:tabLst>
                <a:tab pos="698500" algn="l"/>
              </a:tabLst>
            </a:pPr>
            <a:r>
              <a:rPr spc="-50" dirty="0">
                <a:latin typeface="Helvetica" panose="020B0604020202020204" pitchFamily="34" charset="0"/>
                <a:cs typeface="Helvetica" panose="020B0604020202020204" pitchFamily="34" charset="0"/>
              </a:rPr>
              <a:t>Don’t </a:t>
            </a:r>
            <a:r>
              <a:rPr spc="-30" dirty="0">
                <a:latin typeface="Helvetica" panose="020B0604020202020204" pitchFamily="34" charset="0"/>
                <a:cs typeface="Helvetica" panose="020B0604020202020204" pitchFamily="34" charset="0"/>
              </a:rPr>
              <a:t>need </a:t>
            </a:r>
            <a:r>
              <a:rPr spc="25" dirty="0"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spc="-60" dirty="0">
                <a:latin typeface="Helvetica" panose="020B0604020202020204" pitchFamily="34" charset="0"/>
                <a:cs typeface="Helvetica" panose="020B0604020202020204" pitchFamily="34" charset="0"/>
              </a:rPr>
              <a:t>increase </a:t>
            </a:r>
            <a:r>
              <a:rPr spc="-5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pc="-20" dirty="0">
                <a:latin typeface="Helvetica" panose="020B0604020202020204" pitchFamily="34" charset="0"/>
                <a:cs typeface="Helvetica" panose="020B0604020202020204" pitchFamily="34" charset="0"/>
              </a:rPr>
              <a:t>number 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of </a:t>
            </a:r>
            <a:r>
              <a:rPr spc="-50" dirty="0">
                <a:latin typeface="Helvetica" panose="020B0604020202020204" pitchFamily="34" charset="0"/>
                <a:cs typeface="Helvetica" panose="020B0604020202020204" pitchFamily="34" charset="0"/>
              </a:rPr>
              <a:t>grid </a:t>
            </a:r>
            <a:r>
              <a:rPr spc="-15" dirty="0">
                <a:latin typeface="Helvetica" panose="020B0604020202020204" pitchFamily="34" charset="0"/>
                <a:cs typeface="Helvetica" panose="020B0604020202020204" pitchFamily="34" charset="0"/>
              </a:rPr>
              <a:t>points </a:t>
            </a:r>
            <a:r>
              <a:rPr spc="-60" dirty="0">
                <a:latin typeface="Helvetica" panose="020B0604020202020204" pitchFamily="34" charset="0"/>
                <a:cs typeface="Helvetica" panose="020B0604020202020204" pitchFamily="34" charset="0"/>
              </a:rPr>
              <a:t>exponentially </a:t>
            </a:r>
            <a:r>
              <a:rPr spc="-75" dirty="0">
                <a:latin typeface="Helvetica" panose="020B0604020202020204" pitchFamily="34" charset="0"/>
                <a:cs typeface="Helvetica" panose="020B0604020202020204" pitchFamily="34" charset="0"/>
              </a:rPr>
              <a:t>as </a:t>
            </a:r>
            <a:r>
              <a:rPr spc="-5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pc="-20" dirty="0">
                <a:latin typeface="Helvetica" panose="020B0604020202020204" pitchFamily="34" charset="0"/>
                <a:cs typeface="Helvetica" panose="020B0604020202020204" pitchFamily="34" charset="0"/>
              </a:rPr>
              <a:t>number 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of  </a:t>
            </a:r>
            <a:r>
              <a:rPr spc="-40" dirty="0">
                <a:latin typeface="Helvetica" panose="020B0604020202020204" pitchFamily="34" charset="0"/>
                <a:cs typeface="Helvetica" panose="020B0604020202020204" pitchFamily="34" charset="0"/>
              </a:rPr>
              <a:t>dimensions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70" dirty="0">
                <a:latin typeface="Helvetica" panose="020B0604020202020204" pitchFamily="34" charset="0"/>
                <a:cs typeface="Helvetica" panose="020B0604020202020204" pitchFamily="34" charset="0"/>
              </a:rPr>
              <a:t>increases.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>
              <a:lnSpc>
                <a:spcPct val="90000"/>
              </a:lnSpc>
              <a:spcBef>
                <a:spcPts val="30"/>
              </a:spcBef>
              <a:buFont typeface="Arial"/>
              <a:buChar char="•"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marR="127000" indent="-228600">
              <a:lnSpc>
                <a:spcPct val="90000"/>
              </a:lnSpc>
              <a:buFont typeface="Arial"/>
              <a:buChar char="•"/>
              <a:tabLst>
                <a:tab pos="241300" algn="l"/>
              </a:tabLst>
            </a:pPr>
            <a:r>
              <a:rPr spc="-45" dirty="0">
                <a:latin typeface="Helvetica" panose="020B0604020202020204" pitchFamily="34" charset="0"/>
                <a:cs typeface="Helvetica" panose="020B0604020202020204" pitchFamily="34" charset="0"/>
              </a:rPr>
              <a:t>Problem: </a:t>
            </a:r>
            <a:r>
              <a:rPr spc="-65" dirty="0">
                <a:latin typeface="Helvetica" panose="020B0604020202020204" pitchFamily="34" charset="0"/>
                <a:cs typeface="Helvetica" panose="020B0604020202020204" pitchFamily="34" charset="0"/>
              </a:rPr>
              <a:t>with </a:t>
            </a:r>
            <a:r>
              <a:rPr spc="-15" dirty="0">
                <a:latin typeface="Helvetica" panose="020B0604020202020204" pitchFamily="34" charset="0"/>
                <a:cs typeface="Helvetica" panose="020B0604020202020204" pitchFamily="34" charset="0"/>
              </a:rPr>
              <a:t>random </a:t>
            </a:r>
            <a:r>
              <a:rPr spc="-65" dirty="0">
                <a:latin typeface="Helvetica" panose="020B0604020202020204" pitchFamily="34" charset="0"/>
                <a:cs typeface="Helvetica" panose="020B0604020202020204" pitchFamily="34" charset="0"/>
              </a:rPr>
              <a:t>search, </a:t>
            </a:r>
            <a:r>
              <a:rPr spc="-5" dirty="0">
                <a:latin typeface="Helvetica" panose="020B0604020202020204" pitchFamily="34" charset="0"/>
                <a:cs typeface="Helvetica" panose="020B0604020202020204" pitchFamily="34" charset="0"/>
              </a:rPr>
              <a:t>not </a:t>
            </a:r>
            <a:r>
              <a:rPr spc="-15" dirty="0">
                <a:latin typeface="Helvetica" panose="020B0604020202020204" pitchFamily="34" charset="0"/>
                <a:cs typeface="Helvetica" panose="020B0604020202020204" pitchFamily="34" charset="0"/>
              </a:rPr>
              <a:t>necessarily </a:t>
            </a:r>
            <a:r>
              <a:rPr spc="55" dirty="0">
                <a:latin typeface="Helvetica" panose="020B0604020202020204" pitchFamily="34" charset="0"/>
                <a:cs typeface="Helvetica" panose="020B0604020202020204" pitchFamily="34" charset="0"/>
              </a:rPr>
              <a:t>going 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spc="35" dirty="0">
                <a:latin typeface="Helvetica" panose="020B0604020202020204" pitchFamily="34" charset="0"/>
                <a:cs typeface="Helvetica" panose="020B0604020202020204" pitchFamily="34" charset="0"/>
              </a:rPr>
              <a:t>get </a:t>
            </a:r>
            <a:r>
              <a:rPr spc="-50" dirty="0">
                <a:latin typeface="Helvetica" panose="020B0604020202020204" pitchFamily="34" charset="0"/>
                <a:cs typeface="Helvetica" panose="020B0604020202020204" pitchFamily="34" charset="0"/>
              </a:rPr>
              <a:t>anywhere  </a:t>
            </a:r>
            <a:r>
              <a:rPr spc="-75" dirty="0">
                <a:latin typeface="Helvetica" panose="020B0604020202020204" pitchFamily="34" charset="0"/>
                <a:cs typeface="Helvetica" panose="020B0604020202020204" pitchFamily="34" charset="0"/>
              </a:rPr>
              <a:t>near 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pc="-15" dirty="0">
                <a:latin typeface="Helvetica" panose="020B0604020202020204" pitchFamily="34" charset="0"/>
                <a:cs typeface="Helvetica" panose="020B0604020202020204" pitchFamily="34" charset="0"/>
              </a:rPr>
              <a:t>optimal </a:t>
            </a:r>
            <a:r>
              <a:rPr spc="-50" dirty="0">
                <a:latin typeface="Helvetica" panose="020B0604020202020204" pitchFamily="34" charset="0"/>
                <a:cs typeface="Helvetica" panose="020B0604020202020204" pitchFamily="34" charset="0"/>
              </a:rPr>
              <a:t>parameters </a:t>
            </a:r>
            <a:r>
              <a:rPr spc="-60" dirty="0">
                <a:latin typeface="Helvetica" panose="020B0604020202020204" pitchFamily="34" charset="0"/>
                <a:cs typeface="Helvetica" panose="020B0604020202020204" pitchFamily="34" charset="0"/>
              </a:rPr>
              <a:t>in </a:t>
            </a:r>
            <a:r>
              <a:rPr spc="-110" dirty="0">
                <a:latin typeface="Helvetica" panose="020B0604020202020204" pitchFamily="34" charset="0"/>
                <a:cs typeface="Helvetica" panose="020B0604020202020204" pitchFamily="34" charset="0"/>
              </a:rPr>
              <a:t>a </a:t>
            </a:r>
            <a:r>
              <a:rPr spc="-60" dirty="0">
                <a:latin typeface="Helvetica" panose="020B0604020202020204" pitchFamily="34" charset="0"/>
                <a:cs typeface="Helvetica" panose="020B0604020202020204" pitchFamily="34" charset="0"/>
              </a:rPr>
              <a:t>finite</a:t>
            </a:r>
            <a:r>
              <a:rPr spc="28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80" dirty="0">
                <a:latin typeface="Helvetica" panose="020B0604020202020204" pitchFamily="34" charset="0"/>
                <a:cs typeface="Helvetica" panose="020B0604020202020204" pitchFamily="34" charset="0"/>
              </a:rPr>
              <a:t>sample.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90116"/>
            <a:ext cx="93218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0" dirty="0"/>
              <a:t>One </a:t>
            </a:r>
            <a:r>
              <a:rPr spc="-150" dirty="0"/>
              <a:t>Variant: </a:t>
            </a:r>
            <a:r>
              <a:rPr spc="-105" dirty="0"/>
              <a:t>Best</a:t>
            </a:r>
            <a:r>
              <a:rPr spc="40" dirty="0"/>
              <a:t> </a:t>
            </a:r>
            <a:r>
              <a:rPr spc="-210" dirty="0"/>
              <a:t>Ball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object 3"/>
          <p:cNvSpPr txBox="1"/>
          <p:nvPr/>
        </p:nvSpPr>
        <p:spPr>
          <a:xfrm>
            <a:off x="916939" y="1790891"/>
            <a:ext cx="8796655" cy="2362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pc="-110" dirty="0">
                <a:latin typeface="Helvetica" panose="020B0604020202020204" pitchFamily="34" charset="0"/>
                <a:cs typeface="Helvetica" panose="020B0604020202020204" pitchFamily="34" charset="0"/>
              </a:rPr>
              <a:t>Works </a:t>
            </a:r>
            <a:r>
              <a:rPr spc="-65" dirty="0"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spc="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55" dirty="0">
                <a:latin typeface="Helvetica" panose="020B0604020202020204" pitchFamily="34" charset="0"/>
                <a:cs typeface="Helvetica" panose="020B0604020202020204" pitchFamily="34" charset="0"/>
              </a:rPr>
              <a:t>epochs.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marR="513080" indent="-228600">
              <a:lnSpc>
                <a:spcPts val="3030"/>
              </a:lnSpc>
              <a:buFont typeface="Arial"/>
              <a:buChar char="•"/>
              <a:tabLst>
                <a:tab pos="241300" algn="l"/>
              </a:tabLst>
            </a:pPr>
            <a:r>
              <a:rPr spc="-45" dirty="0">
                <a:latin typeface="Helvetica" panose="020B0604020202020204" pitchFamily="34" charset="0"/>
                <a:cs typeface="Helvetica" panose="020B0604020202020204" pitchFamily="34" charset="0"/>
              </a:rPr>
              <a:t>At </a:t>
            </a:r>
            <a:r>
              <a:rPr spc="-70" dirty="0">
                <a:latin typeface="Helvetica" panose="020B0604020202020204" pitchFamily="34" charset="0"/>
                <a:cs typeface="Helvetica" panose="020B0604020202020204" pitchFamily="34" charset="0"/>
              </a:rPr>
              <a:t>each </a:t>
            </a:r>
            <a:r>
              <a:rPr spc="-35" dirty="0">
                <a:latin typeface="Helvetica" panose="020B0604020202020204" pitchFamily="34" charset="0"/>
                <a:cs typeface="Helvetica" panose="020B0604020202020204" pitchFamily="34" charset="0"/>
              </a:rPr>
              <a:t>epoch, </a:t>
            </a:r>
            <a:r>
              <a:rPr spc="10" dirty="0">
                <a:latin typeface="Helvetica" panose="020B0604020202020204" pitchFamily="34" charset="0"/>
                <a:cs typeface="Helvetica" panose="020B0604020202020204" pitchFamily="34" charset="0"/>
              </a:rPr>
              <a:t>do </a:t>
            </a:r>
            <a:r>
              <a:rPr spc="-110" dirty="0">
                <a:latin typeface="Helvetica" panose="020B0604020202020204" pitchFamily="34" charset="0"/>
                <a:cs typeface="Helvetica" panose="020B0604020202020204" pitchFamily="34" charset="0"/>
              </a:rPr>
              <a:t>a </a:t>
            </a:r>
            <a:r>
              <a:rPr spc="-95" dirty="0">
                <a:latin typeface="Helvetica" panose="020B0604020202020204" pitchFamily="34" charset="0"/>
                <a:cs typeface="Helvetica" panose="020B0604020202020204" pitchFamily="34" charset="0"/>
              </a:rPr>
              <a:t>small </a:t>
            </a:r>
            <a:r>
              <a:rPr spc="-60" dirty="0">
                <a:latin typeface="Helvetica" panose="020B0604020202020204" pitchFamily="34" charset="0"/>
                <a:cs typeface="Helvetica" panose="020B0604020202020204" pitchFamily="34" charset="0"/>
              </a:rPr>
              <a:t>grid search </a:t>
            </a:r>
            <a:r>
              <a:rPr spc="-50" dirty="0">
                <a:latin typeface="Helvetica" panose="020B0604020202020204" pitchFamily="34" charset="0"/>
                <a:cs typeface="Helvetica" panose="020B0604020202020204" pitchFamily="34" charset="0"/>
              </a:rPr>
              <a:t>around 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pc="-60" dirty="0">
                <a:latin typeface="Helvetica" panose="020B0604020202020204" pitchFamily="34" charset="0"/>
                <a:cs typeface="Helvetica" panose="020B0604020202020204" pitchFamily="34" charset="0"/>
              </a:rPr>
              <a:t>current  </a:t>
            </a:r>
            <a:r>
              <a:rPr spc="-65" dirty="0">
                <a:latin typeface="Helvetica" panose="020B0604020202020204" pitchFamily="34" charset="0"/>
                <a:cs typeface="Helvetica" panose="020B0604020202020204" pitchFamily="34" charset="0"/>
              </a:rPr>
              <a:t>hyperparameter</a:t>
            </a:r>
            <a:r>
              <a:rPr spc="-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20" dirty="0">
                <a:latin typeface="Helvetica" panose="020B0604020202020204" pitchFamily="34" charset="0"/>
                <a:cs typeface="Helvetica" panose="020B0604020202020204" pitchFamily="34" charset="0"/>
              </a:rPr>
              <a:t>settings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r>
              <a:rPr spc="5" dirty="0">
                <a:latin typeface="Helvetica" panose="020B0604020202020204" pitchFamily="34" charset="0"/>
                <a:cs typeface="Helvetica" panose="020B0604020202020204" pitchFamily="34" charset="0"/>
              </a:rPr>
              <a:t>Then </a:t>
            </a:r>
            <a:r>
              <a:rPr spc="-85" dirty="0">
                <a:latin typeface="Helvetica" panose="020B0604020202020204" pitchFamily="34" charset="0"/>
                <a:cs typeface="Helvetica" panose="020B0604020202020204" pitchFamily="34" charset="0"/>
              </a:rPr>
              <a:t>evaluate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pc="-70" dirty="0">
                <a:latin typeface="Helvetica" panose="020B0604020202020204" pitchFamily="34" charset="0"/>
                <a:cs typeface="Helvetica" panose="020B0604020202020204" pitchFamily="34" charset="0"/>
              </a:rPr>
              <a:t>objective </a:t>
            </a:r>
            <a:r>
              <a:rPr spc="-30" dirty="0">
                <a:latin typeface="Helvetica" panose="020B0604020202020204" pitchFamily="34" charset="0"/>
                <a:cs typeface="Helvetica" panose="020B0604020202020204" pitchFamily="34" charset="0"/>
              </a:rPr>
              <a:t>and </a:t>
            </a:r>
            <a:r>
              <a:rPr spc="-35" dirty="0">
                <a:latin typeface="Helvetica" panose="020B0604020202020204" pitchFamily="34" charset="0"/>
                <a:cs typeface="Helvetica" panose="020B0604020202020204" pitchFamily="34" charset="0"/>
              </a:rPr>
              <a:t>choose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pc="5" dirty="0">
                <a:latin typeface="Helvetica" panose="020B0604020202020204" pitchFamily="34" charset="0"/>
                <a:cs typeface="Helvetica" panose="020B0604020202020204" pitchFamily="34" charset="0"/>
              </a:rPr>
              <a:t>“best</a:t>
            </a:r>
            <a:r>
              <a:rPr spc="204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45" dirty="0">
                <a:latin typeface="Helvetica" panose="020B0604020202020204" pitchFamily="34" charset="0"/>
                <a:cs typeface="Helvetica" panose="020B0604020202020204" pitchFamily="34" charset="0"/>
              </a:rPr>
              <a:t>ball”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z="1600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z="1600" spc="-50" dirty="0">
                <a:latin typeface="Helvetica" panose="020B0604020202020204" pitchFamily="34" charset="0"/>
                <a:cs typeface="Helvetica" panose="020B0604020202020204" pitchFamily="34" charset="0"/>
              </a:rPr>
              <a:t>choice </a:t>
            </a:r>
            <a:r>
              <a:rPr sz="1600" dirty="0">
                <a:latin typeface="Helvetica" panose="020B0604020202020204" pitchFamily="34" charset="0"/>
                <a:cs typeface="Helvetica" panose="020B0604020202020204" pitchFamily="34" charset="0"/>
              </a:rPr>
              <a:t>of </a:t>
            </a:r>
            <a:r>
              <a:rPr sz="1600" spc="-35" dirty="0">
                <a:latin typeface="Helvetica" panose="020B0604020202020204" pitchFamily="34" charset="0"/>
                <a:cs typeface="Helvetica" panose="020B0604020202020204" pitchFamily="34" charset="0"/>
              </a:rPr>
              <a:t>parameters </a:t>
            </a:r>
            <a:r>
              <a:rPr sz="1600" dirty="0">
                <a:latin typeface="Helvetica" panose="020B0604020202020204" pitchFamily="34" charset="0"/>
                <a:cs typeface="Helvetica" panose="020B0604020202020204" pitchFamily="34" charset="0"/>
              </a:rPr>
              <a:t>that </a:t>
            </a:r>
            <a:r>
              <a:rPr sz="1600" spc="-100" dirty="0">
                <a:latin typeface="Helvetica" panose="020B0604020202020204" pitchFamily="34" charset="0"/>
                <a:cs typeface="Helvetica" panose="020B0604020202020204" pitchFamily="34" charset="0"/>
              </a:rPr>
              <a:t>gave </a:t>
            </a:r>
            <a:r>
              <a:rPr sz="1600" spc="-5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z="1600" spc="-20" dirty="0">
                <a:latin typeface="Helvetica" panose="020B0604020202020204" pitchFamily="34" charset="0"/>
                <a:cs typeface="Helvetica" panose="020B0604020202020204" pitchFamily="34" charset="0"/>
              </a:rPr>
              <a:t>best </a:t>
            </a:r>
            <a:r>
              <a:rPr sz="1600" spc="-60" dirty="0">
                <a:latin typeface="Helvetica" panose="020B0604020202020204" pitchFamily="34" charset="0"/>
                <a:cs typeface="Helvetica" panose="020B0604020202020204" pitchFamily="34" charset="0"/>
              </a:rPr>
              <a:t>objective </a:t>
            </a:r>
            <a:r>
              <a:rPr sz="1600" dirty="0">
                <a:latin typeface="Helvetica" panose="020B0604020202020204" pitchFamily="34" charset="0"/>
                <a:cs typeface="Helvetica" panose="020B0604020202020204" pitchFamily="34" charset="0"/>
              </a:rPr>
              <a:t>for that</a:t>
            </a:r>
            <a:r>
              <a:rPr sz="1600" spc="-6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600" spc="-15" dirty="0">
                <a:latin typeface="Helvetica" panose="020B0604020202020204" pitchFamily="34" charset="0"/>
                <a:cs typeface="Helvetica" panose="020B0604020202020204" pitchFamily="34" charset="0"/>
              </a:rPr>
              <a:t>epoch</a:t>
            </a:r>
            <a:endParaRPr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  <a:tab pos="4441190" algn="l"/>
              </a:tabLst>
            </a:pPr>
            <a:r>
              <a:rPr spc="-35" dirty="0">
                <a:latin typeface="Helvetica" panose="020B0604020202020204" pitchFamily="34" charset="0"/>
                <a:cs typeface="Helvetica" panose="020B0604020202020204" pitchFamily="34" charset="0"/>
              </a:rPr>
              <a:t>And </a:t>
            </a:r>
            <a:r>
              <a:rPr spc="-30" dirty="0">
                <a:latin typeface="Helvetica" panose="020B0604020202020204" pitchFamily="34" charset="0"/>
                <a:cs typeface="Helvetica" panose="020B0604020202020204" pitchFamily="34" charset="0"/>
              </a:rPr>
              <a:t>repeat </a:t>
            </a:r>
            <a:r>
              <a:rPr spc="-50" dirty="0">
                <a:latin typeface="Helvetica" panose="020B0604020202020204" pitchFamily="34" charset="0"/>
                <a:cs typeface="Helvetica" panose="020B0604020202020204" pitchFamily="34" charset="0"/>
              </a:rPr>
              <a:t>until </a:t>
            </a:r>
            <a:r>
              <a:rPr spc="-110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spc="12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35" dirty="0">
                <a:latin typeface="Helvetica" panose="020B0604020202020204" pitchFamily="34" charset="0"/>
                <a:cs typeface="Helvetica" panose="020B0604020202020204" pitchFamily="34" charset="0"/>
              </a:rPr>
              <a:t>solution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en-IN"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5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desired </a:t>
            </a:r>
            <a:r>
              <a:rPr spc="-95" dirty="0">
                <a:latin typeface="Helvetica" panose="020B0604020202020204" pitchFamily="34" charset="0"/>
                <a:cs typeface="Helvetica" panose="020B0604020202020204" pitchFamily="34" charset="0"/>
              </a:rPr>
              <a:t>quality </a:t>
            </a:r>
            <a:r>
              <a:rPr spc="-105" dirty="0">
                <a:latin typeface="Helvetica" panose="020B0604020202020204" pitchFamily="34" charset="0"/>
                <a:cs typeface="Helvetica" panose="020B0604020202020204" pitchFamily="34" charset="0"/>
              </a:rPr>
              <a:t>is</a:t>
            </a:r>
            <a:r>
              <a:rPr spc="13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85" dirty="0">
                <a:latin typeface="Helvetica" panose="020B0604020202020204" pitchFamily="34" charset="0"/>
                <a:cs typeface="Helvetica" panose="020B0604020202020204" pitchFamily="34" charset="0"/>
              </a:rPr>
              <a:t>achieved.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90116"/>
            <a:ext cx="93218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An </a:t>
            </a:r>
            <a:r>
              <a:rPr spc="-114" dirty="0"/>
              <a:t>Alternative: </a:t>
            </a:r>
            <a:r>
              <a:rPr spc="-175" dirty="0" smtClean="0"/>
              <a:t>Bayesian</a:t>
            </a:r>
            <a:r>
              <a:rPr lang="en-IN" spc="185" dirty="0"/>
              <a:t> </a:t>
            </a:r>
            <a:r>
              <a:rPr spc="-35" dirty="0" smtClean="0"/>
              <a:t>Optimization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790891"/>
            <a:ext cx="10240645" cy="25673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pc="-85" dirty="0">
                <a:latin typeface="Helvetica" panose="020B0604020202020204" pitchFamily="34" charset="0"/>
                <a:cs typeface="Helvetica" panose="020B0604020202020204" pitchFamily="34" charset="0"/>
              </a:rPr>
              <a:t>Statistical </a:t>
            </a:r>
            <a:r>
              <a:rPr spc="-30" dirty="0">
                <a:latin typeface="Helvetica" panose="020B0604020202020204" pitchFamily="34" charset="0"/>
                <a:cs typeface="Helvetica" panose="020B0604020202020204" pitchFamily="34" charset="0"/>
              </a:rPr>
              <a:t>approach </a:t>
            </a:r>
            <a:r>
              <a:rPr spc="-5" dirty="0">
                <a:latin typeface="Helvetica" panose="020B0604020202020204" pitchFamily="34" charset="0"/>
                <a:cs typeface="Helvetica" panose="020B0604020202020204" pitchFamily="34" charset="0"/>
              </a:rPr>
              <a:t>for </a:t>
            </a:r>
            <a:r>
              <a:rPr spc="20" dirty="0">
                <a:latin typeface="Helvetica" panose="020B0604020202020204" pitchFamily="34" charset="0"/>
                <a:cs typeface="Helvetica" panose="020B0604020202020204" pitchFamily="34" charset="0"/>
              </a:rPr>
              <a:t>minimizing </a:t>
            </a:r>
            <a:r>
              <a:rPr spc="5" dirty="0">
                <a:latin typeface="Helvetica" panose="020B0604020202020204" pitchFamily="34" charset="0"/>
                <a:cs typeface="Helvetica" panose="020B0604020202020204" pitchFamily="34" charset="0"/>
              </a:rPr>
              <a:t>noisy </a:t>
            </a:r>
            <a:r>
              <a:rPr spc="-15" dirty="0">
                <a:latin typeface="Helvetica" panose="020B0604020202020204" pitchFamily="34" charset="0"/>
                <a:cs typeface="Helvetica" panose="020B0604020202020204" pitchFamily="34" charset="0"/>
              </a:rPr>
              <a:t>black-box</a:t>
            </a:r>
            <a:r>
              <a:rPr spc="9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functions.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marR="437515" indent="-228600">
              <a:lnSpc>
                <a:spcPts val="3030"/>
              </a:lnSpc>
              <a:buFont typeface="Arial"/>
              <a:buChar char="•"/>
              <a:tabLst>
                <a:tab pos="241300" algn="l"/>
                <a:tab pos="5089525" algn="l"/>
              </a:tabLst>
            </a:pPr>
            <a:r>
              <a:rPr spc="-60" dirty="0">
                <a:latin typeface="Helvetica" panose="020B0604020202020204" pitchFamily="34" charset="0"/>
                <a:cs typeface="Helvetica" panose="020B0604020202020204" pitchFamily="34" charset="0"/>
              </a:rPr>
              <a:t>Idea: </a:t>
            </a:r>
            <a:r>
              <a:rPr spc="-50" dirty="0">
                <a:latin typeface="Helvetica" panose="020B0604020202020204" pitchFamily="34" charset="0"/>
                <a:cs typeface="Helvetica" panose="020B0604020202020204" pitchFamily="34" charset="0"/>
              </a:rPr>
              <a:t>learn </a:t>
            </a:r>
            <a:r>
              <a:rPr spc="-60" dirty="0">
                <a:latin typeface="Helvetica" panose="020B0604020202020204" pitchFamily="34" charset="0"/>
                <a:cs typeface="Helvetica" panose="020B0604020202020204" pitchFamily="34" charset="0"/>
              </a:rPr>
              <a:t>a </a:t>
            </a:r>
            <a:r>
              <a:rPr spc="-15" dirty="0">
                <a:latin typeface="Helvetica" panose="020B0604020202020204" pitchFamily="34" charset="0"/>
                <a:cs typeface="Helvetica" panose="020B0604020202020204" pitchFamily="34" charset="0"/>
              </a:rPr>
              <a:t>statistical</a:t>
            </a:r>
            <a:r>
              <a:rPr spc="204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15" dirty="0">
                <a:latin typeface="Helvetica" panose="020B0604020202020204" pitchFamily="34" charset="0"/>
                <a:cs typeface="Helvetica" panose="020B0604020202020204" pitchFamily="34" charset="0"/>
              </a:rPr>
              <a:t>model</a:t>
            </a:r>
            <a:r>
              <a:rPr spc="1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en-IN"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1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pc="-25" dirty="0">
                <a:latin typeface="Helvetica" panose="020B0604020202020204" pitchFamily="34" charset="0"/>
                <a:cs typeface="Helvetica" panose="020B0604020202020204" pitchFamily="34" charset="0"/>
              </a:rPr>
              <a:t>function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from </a:t>
            </a:r>
            <a:r>
              <a:rPr spc="-5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hyperparameter</a:t>
            </a:r>
            <a:r>
              <a:rPr lang="en-IN" spc="-5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9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values </a:t>
            </a:r>
            <a:r>
              <a:rPr spc="30" dirty="0"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pc="-65" dirty="0">
                <a:latin typeface="Helvetica" panose="020B0604020202020204" pitchFamily="34" charset="0"/>
                <a:cs typeface="Helvetica" panose="020B0604020202020204" pitchFamily="34" charset="0"/>
              </a:rPr>
              <a:t>loss</a:t>
            </a:r>
            <a:r>
              <a:rPr spc="6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25" dirty="0">
                <a:latin typeface="Helvetica" panose="020B0604020202020204" pitchFamily="34" charset="0"/>
                <a:cs typeface="Helvetica" panose="020B0604020202020204" pitchFamily="34" charset="0"/>
              </a:rPr>
              <a:t>function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98500" lvl="1" indent="-228600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698500" algn="l"/>
              </a:tabLst>
            </a:pPr>
            <a:r>
              <a:rPr sz="1600" spc="5" dirty="0">
                <a:latin typeface="Helvetica" panose="020B0604020202020204" pitchFamily="34" charset="0"/>
                <a:cs typeface="Helvetica" panose="020B0604020202020204" pitchFamily="34" charset="0"/>
              </a:rPr>
              <a:t>Then </a:t>
            </a:r>
            <a:r>
              <a:rPr sz="1600" spc="-30" dirty="0">
                <a:latin typeface="Helvetica" panose="020B0604020202020204" pitchFamily="34" charset="0"/>
                <a:cs typeface="Helvetica" panose="020B0604020202020204" pitchFamily="34" charset="0"/>
              </a:rPr>
              <a:t>choose </a:t>
            </a:r>
            <a:r>
              <a:rPr sz="1600" spc="-35" dirty="0">
                <a:latin typeface="Helvetica" panose="020B0604020202020204" pitchFamily="34" charset="0"/>
                <a:cs typeface="Helvetica" panose="020B0604020202020204" pitchFamily="34" charset="0"/>
              </a:rPr>
              <a:t>parameters </a:t>
            </a:r>
            <a:r>
              <a:rPr sz="1600" spc="25" dirty="0"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sz="1600" spc="-60" dirty="0">
                <a:latin typeface="Helvetica" panose="020B0604020202020204" pitchFamily="34" charset="0"/>
                <a:cs typeface="Helvetica" panose="020B0604020202020204" pitchFamily="34" charset="0"/>
              </a:rPr>
              <a:t>minimize </a:t>
            </a:r>
            <a:r>
              <a:rPr sz="1600" spc="-5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z="1600" spc="-5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loss</a:t>
            </a:r>
            <a:endParaRPr lang="en-IN" sz="1600" spc="-55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98500" lvl="1" indent="-228600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698500" algn="l"/>
              </a:tabLst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marR="5080" indent="-228600">
              <a:lnSpc>
                <a:spcPts val="3030"/>
              </a:lnSpc>
              <a:buFont typeface="Arial"/>
              <a:buChar char="•"/>
              <a:tabLst>
                <a:tab pos="241300" algn="l"/>
              </a:tabLst>
            </a:pPr>
            <a:r>
              <a:rPr spc="-95" dirty="0">
                <a:latin typeface="Helvetica" panose="020B0604020202020204" pitchFamily="34" charset="0"/>
                <a:cs typeface="Helvetica" panose="020B0604020202020204" pitchFamily="34" charset="0"/>
              </a:rPr>
              <a:t>Main </a:t>
            </a:r>
            <a:r>
              <a:rPr spc="-55" dirty="0">
                <a:latin typeface="Helvetica" panose="020B0604020202020204" pitchFamily="34" charset="0"/>
                <a:cs typeface="Helvetica" panose="020B0604020202020204" pitchFamily="34" charset="0"/>
              </a:rPr>
              <a:t>benefit: </a:t>
            </a:r>
            <a:r>
              <a:rPr spc="-35" dirty="0">
                <a:latin typeface="Helvetica" panose="020B0604020202020204" pitchFamily="34" charset="0"/>
                <a:cs typeface="Helvetica" panose="020B0604020202020204" pitchFamily="34" charset="0"/>
              </a:rPr>
              <a:t>choose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pc="-50" dirty="0">
                <a:latin typeface="Helvetica" panose="020B0604020202020204" pitchFamily="34" charset="0"/>
                <a:cs typeface="Helvetica" panose="020B0604020202020204" pitchFamily="34" charset="0"/>
              </a:rPr>
              <a:t>hyperparameters </a:t>
            </a:r>
            <a:r>
              <a:rPr spc="30" dirty="0"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spc="-20" dirty="0">
                <a:latin typeface="Helvetica" panose="020B0604020202020204" pitchFamily="34" charset="0"/>
                <a:cs typeface="Helvetica" panose="020B0604020202020204" pitchFamily="34" charset="0"/>
              </a:rPr>
              <a:t>test </a:t>
            </a:r>
            <a:r>
              <a:rPr spc="25" dirty="0">
                <a:latin typeface="Helvetica" panose="020B0604020202020204" pitchFamily="34" charset="0"/>
                <a:cs typeface="Helvetica" panose="020B0604020202020204" pitchFamily="34" charset="0"/>
              </a:rPr>
              <a:t>not </a:t>
            </a:r>
            <a:r>
              <a:rPr spc="-35" dirty="0">
                <a:latin typeface="Helvetica" panose="020B0604020202020204" pitchFamily="34" charset="0"/>
                <a:cs typeface="Helvetica" panose="020B0604020202020204" pitchFamily="34" charset="0"/>
              </a:rPr>
              <a:t>at </a:t>
            </a:r>
            <a:r>
              <a:rPr spc="-25" dirty="0">
                <a:latin typeface="Helvetica" panose="020B0604020202020204" pitchFamily="34" charset="0"/>
                <a:cs typeface="Helvetica" panose="020B0604020202020204" pitchFamily="34" charset="0"/>
              </a:rPr>
              <a:t>random, </a:t>
            </a:r>
            <a:r>
              <a:rPr spc="10" dirty="0">
                <a:latin typeface="Helvetica" panose="020B0604020202020204" pitchFamily="34" charset="0"/>
                <a:cs typeface="Helvetica" panose="020B0604020202020204" pitchFamily="34" charset="0"/>
              </a:rPr>
              <a:t>but </a:t>
            </a:r>
            <a:r>
              <a:rPr spc="-60" dirty="0">
                <a:latin typeface="Helvetica" panose="020B0604020202020204" pitchFamily="34" charset="0"/>
                <a:cs typeface="Helvetica" panose="020B0604020202020204" pitchFamily="34" charset="0"/>
              </a:rPr>
              <a:t>in </a:t>
            </a:r>
            <a:r>
              <a:rPr spc="-110" dirty="0">
                <a:latin typeface="Helvetica" panose="020B0604020202020204" pitchFamily="34" charset="0"/>
                <a:cs typeface="Helvetica" panose="020B0604020202020204" pitchFamily="34" charset="0"/>
              </a:rPr>
              <a:t>a  </a:t>
            </a:r>
            <a:r>
              <a:rPr spc="-195" dirty="0">
                <a:latin typeface="Helvetica" panose="020B0604020202020204" pitchFamily="34" charset="0"/>
                <a:cs typeface="Helvetica" panose="020B0604020202020204" pitchFamily="34" charset="0"/>
              </a:rPr>
              <a:t>way </a:t>
            </a:r>
            <a:r>
              <a:rPr spc="-5" dirty="0">
                <a:latin typeface="Helvetica" panose="020B0604020202020204" pitchFamily="34" charset="0"/>
                <a:cs typeface="Helvetica" panose="020B0604020202020204" pitchFamily="34" charset="0"/>
              </a:rPr>
              <a:t>that </a:t>
            </a:r>
            <a:r>
              <a:rPr spc="-130" dirty="0">
                <a:latin typeface="Helvetica" panose="020B0604020202020204" pitchFamily="34" charset="0"/>
                <a:cs typeface="Helvetica" panose="020B0604020202020204" pitchFamily="34" charset="0"/>
              </a:rPr>
              <a:t>gives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pc="20" dirty="0">
                <a:latin typeface="Helvetica" panose="020B0604020202020204" pitchFamily="34" charset="0"/>
                <a:cs typeface="Helvetica" panose="020B0604020202020204" pitchFamily="34" charset="0"/>
              </a:rPr>
              <a:t>most </a:t>
            </a:r>
            <a:r>
              <a:rPr spc="-20" dirty="0">
                <a:latin typeface="Helvetica" panose="020B0604020202020204" pitchFamily="34" charset="0"/>
                <a:cs typeface="Helvetica" panose="020B0604020202020204" pitchFamily="34" charset="0"/>
              </a:rPr>
              <a:t>information </a:t>
            </a:r>
            <a:r>
              <a:rPr spc="-30" dirty="0">
                <a:latin typeface="Helvetica" panose="020B0604020202020204" pitchFamily="34" charset="0"/>
                <a:cs typeface="Helvetica" panose="020B0604020202020204" pitchFamily="34" charset="0"/>
              </a:rPr>
              <a:t>about 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spc="-15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15" dirty="0">
                <a:latin typeface="Helvetica" panose="020B0604020202020204" pitchFamily="34" charset="0"/>
                <a:cs typeface="Helvetica" panose="020B0604020202020204" pitchFamily="34" charset="0"/>
              </a:rPr>
              <a:t>model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98500" lvl="1" indent="-228600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698500" algn="l"/>
              </a:tabLst>
            </a:pPr>
            <a:r>
              <a:rPr sz="1600" spc="-30" dirty="0">
                <a:latin typeface="Helvetica" panose="020B0604020202020204" pitchFamily="34" charset="0"/>
                <a:cs typeface="Helvetica" panose="020B0604020202020204" pitchFamily="34" charset="0"/>
              </a:rPr>
              <a:t>This </a:t>
            </a:r>
            <a:r>
              <a:rPr sz="1600" spc="-55" dirty="0">
                <a:latin typeface="Helvetica" panose="020B0604020202020204" pitchFamily="34" charset="0"/>
                <a:cs typeface="Helvetica" panose="020B0604020202020204" pitchFamily="34" charset="0"/>
              </a:rPr>
              <a:t>lets </a:t>
            </a:r>
            <a:r>
              <a:rPr sz="1600" spc="-45" dirty="0">
                <a:latin typeface="Helvetica" panose="020B0604020202020204" pitchFamily="34" charset="0"/>
                <a:cs typeface="Helvetica" panose="020B0604020202020204" pitchFamily="34" charset="0"/>
              </a:rPr>
              <a:t>it learn </a:t>
            </a:r>
            <a:r>
              <a:rPr sz="1600" spc="-35" dirty="0">
                <a:latin typeface="Helvetica" panose="020B0604020202020204" pitchFamily="34" charset="0"/>
                <a:cs typeface="Helvetica" panose="020B0604020202020204" pitchFamily="34" charset="0"/>
              </a:rPr>
              <a:t>faster </a:t>
            </a:r>
            <a:r>
              <a:rPr sz="1600" spc="-5" dirty="0">
                <a:latin typeface="Helvetica" panose="020B0604020202020204" pitchFamily="34" charset="0"/>
                <a:cs typeface="Helvetica" panose="020B0604020202020204" pitchFamily="34" charset="0"/>
              </a:rPr>
              <a:t>than </a:t>
            </a:r>
            <a:r>
              <a:rPr sz="1600" spc="-50" dirty="0">
                <a:latin typeface="Helvetica" panose="020B0604020202020204" pitchFamily="34" charset="0"/>
                <a:cs typeface="Helvetica" panose="020B0604020202020204" pitchFamily="34" charset="0"/>
              </a:rPr>
              <a:t>grid</a:t>
            </a:r>
            <a:r>
              <a:rPr sz="1600" spc="19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600" spc="-50" dirty="0">
                <a:latin typeface="Helvetica" panose="020B0604020202020204" pitchFamily="34" charset="0"/>
                <a:cs typeface="Helvetica" panose="020B0604020202020204" pitchFamily="34" charset="0"/>
              </a:rPr>
              <a:t>search</a:t>
            </a:r>
            <a:endParaRPr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90116"/>
            <a:ext cx="93218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90115" algn="l"/>
              </a:tabLst>
            </a:pPr>
            <a:r>
              <a:rPr spc="-15" dirty="0"/>
              <a:t>Effect</a:t>
            </a:r>
            <a:r>
              <a:rPr spc="10" dirty="0"/>
              <a:t> </a:t>
            </a:r>
            <a:r>
              <a:rPr dirty="0" smtClean="0"/>
              <a:t>of</a:t>
            </a:r>
            <a:r>
              <a:rPr lang="en-IN" dirty="0" smtClean="0"/>
              <a:t> </a:t>
            </a:r>
            <a:r>
              <a:rPr spc="-175" dirty="0" smtClean="0"/>
              <a:t>Bayesian</a:t>
            </a:r>
            <a:r>
              <a:rPr spc="-60" dirty="0" smtClean="0"/>
              <a:t> </a:t>
            </a:r>
            <a:r>
              <a:rPr spc="-35" dirty="0"/>
              <a:t>Optimization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object 3"/>
          <p:cNvSpPr txBox="1"/>
          <p:nvPr/>
        </p:nvSpPr>
        <p:spPr>
          <a:xfrm>
            <a:off x="916939" y="1755360"/>
            <a:ext cx="9773920" cy="2449388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241300" algn="l"/>
              </a:tabLst>
            </a:pPr>
            <a:r>
              <a:rPr spc="-55" dirty="0">
                <a:latin typeface="Helvetica" panose="020B0604020202020204" pitchFamily="34" charset="0"/>
                <a:cs typeface="Helvetica" panose="020B0604020202020204" pitchFamily="34" charset="0"/>
              </a:rPr>
              <a:t>Downside: </a:t>
            </a:r>
            <a:r>
              <a:rPr spc="-180" dirty="0">
                <a:latin typeface="Helvetica" panose="020B0604020202020204" pitchFamily="34" charset="0"/>
                <a:cs typeface="Helvetica" panose="020B0604020202020204" pitchFamily="34" charset="0"/>
              </a:rPr>
              <a:t>it’s </a:t>
            </a:r>
            <a:r>
              <a:rPr spc="-110" dirty="0">
                <a:latin typeface="Helvetica" panose="020B0604020202020204" pitchFamily="34" charset="0"/>
                <a:cs typeface="Helvetica" panose="020B0604020202020204" pitchFamily="34" charset="0"/>
              </a:rPr>
              <a:t>a </a:t>
            </a:r>
            <a:r>
              <a:rPr spc="-40" dirty="0">
                <a:latin typeface="Helvetica" panose="020B0604020202020204" pitchFamily="34" charset="0"/>
                <a:cs typeface="Helvetica" panose="020B0604020202020204" pitchFamily="34" charset="0"/>
              </a:rPr>
              <a:t>pretty </a:t>
            </a:r>
            <a:r>
              <a:rPr spc="-20" dirty="0">
                <a:latin typeface="Helvetica" panose="020B0604020202020204" pitchFamily="34" charset="0"/>
                <a:cs typeface="Helvetica" panose="020B0604020202020204" pitchFamily="34" charset="0"/>
              </a:rPr>
              <a:t>heavyweight</a:t>
            </a:r>
            <a:r>
              <a:rPr spc="-15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10" dirty="0">
                <a:latin typeface="Helvetica" panose="020B0604020202020204" pitchFamily="34" charset="0"/>
                <a:cs typeface="Helvetica" panose="020B0604020202020204" pitchFamily="34" charset="0"/>
              </a:rPr>
              <a:t>method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z="1600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z="1600" spc="-30" dirty="0">
                <a:latin typeface="Helvetica" panose="020B0604020202020204" pitchFamily="34" charset="0"/>
                <a:cs typeface="Helvetica" panose="020B0604020202020204" pitchFamily="34" charset="0"/>
              </a:rPr>
              <a:t>updates </a:t>
            </a:r>
            <a:r>
              <a:rPr sz="1600" spc="-55" dirty="0">
                <a:latin typeface="Helvetica" panose="020B0604020202020204" pitchFamily="34" charset="0"/>
                <a:cs typeface="Helvetica" panose="020B0604020202020204" pitchFamily="34" charset="0"/>
              </a:rPr>
              <a:t>are </a:t>
            </a:r>
            <a:r>
              <a:rPr sz="1600" spc="25" dirty="0">
                <a:latin typeface="Helvetica" panose="020B0604020202020204" pitchFamily="34" charset="0"/>
                <a:cs typeface="Helvetica" panose="020B0604020202020204" pitchFamily="34" charset="0"/>
              </a:rPr>
              <a:t>not </a:t>
            </a:r>
            <a:r>
              <a:rPr sz="1600" spc="-75" dirty="0">
                <a:latin typeface="Helvetica" panose="020B0604020202020204" pitchFamily="34" charset="0"/>
                <a:cs typeface="Helvetica" panose="020B0604020202020204" pitchFamily="34" charset="0"/>
              </a:rPr>
              <a:t>as </a:t>
            </a:r>
            <a:r>
              <a:rPr sz="1600" spc="-40" dirty="0">
                <a:latin typeface="Helvetica" panose="020B0604020202020204" pitchFamily="34" charset="0"/>
                <a:cs typeface="Helvetica" panose="020B0604020202020204" pitchFamily="34" charset="0"/>
              </a:rPr>
              <a:t>simple-to-implement </a:t>
            </a:r>
            <a:r>
              <a:rPr sz="1600" spc="-75" dirty="0">
                <a:latin typeface="Helvetica" panose="020B0604020202020204" pitchFamily="34" charset="0"/>
                <a:cs typeface="Helvetica" panose="020B0604020202020204" pitchFamily="34" charset="0"/>
              </a:rPr>
              <a:t>as </a:t>
            </a:r>
            <a:r>
              <a:rPr sz="1600" spc="-50" dirty="0">
                <a:latin typeface="Helvetica" panose="020B0604020202020204" pitchFamily="34" charset="0"/>
                <a:cs typeface="Helvetica" panose="020B0604020202020204" pitchFamily="34" charset="0"/>
              </a:rPr>
              <a:t>grid</a:t>
            </a:r>
            <a:r>
              <a:rPr sz="1600" spc="229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600" spc="-50" dirty="0">
                <a:latin typeface="Helvetica" panose="020B0604020202020204" pitchFamily="34" charset="0"/>
                <a:cs typeface="Helvetica" panose="020B0604020202020204" pitchFamily="34" charset="0"/>
              </a:rPr>
              <a:t>search</a:t>
            </a:r>
            <a:endParaRPr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marR="5080" indent="-228600">
              <a:lnSpc>
                <a:spcPts val="3030"/>
              </a:lnSpc>
              <a:buFont typeface="Arial"/>
              <a:buChar char="•"/>
              <a:tabLst>
                <a:tab pos="241300" algn="l"/>
              </a:tabLst>
            </a:pPr>
            <a:r>
              <a:rPr spc="-70" dirty="0">
                <a:latin typeface="Helvetica" panose="020B0604020202020204" pitchFamily="34" charset="0"/>
                <a:cs typeface="Helvetica" panose="020B0604020202020204" pitchFamily="34" charset="0"/>
              </a:rPr>
              <a:t>Upside: </a:t>
            </a:r>
            <a:r>
              <a:rPr spc="-100" dirty="0">
                <a:latin typeface="Helvetica" panose="020B0604020202020204" pitchFamily="34" charset="0"/>
                <a:cs typeface="Helvetica" panose="020B0604020202020204" pitchFamily="34" charset="0"/>
              </a:rPr>
              <a:t>empirically </a:t>
            </a:r>
            <a:r>
              <a:rPr spc="-55" dirty="0">
                <a:latin typeface="Helvetica" panose="020B0604020202020204" pitchFamily="34" charset="0"/>
                <a:cs typeface="Helvetica" panose="020B0604020202020204" pitchFamily="34" charset="0"/>
              </a:rPr>
              <a:t>it </a:t>
            </a:r>
            <a:r>
              <a:rPr spc="-50" dirty="0">
                <a:latin typeface="Helvetica" panose="020B0604020202020204" pitchFamily="34" charset="0"/>
                <a:cs typeface="Helvetica" panose="020B0604020202020204" pitchFamily="34" charset="0"/>
              </a:rPr>
              <a:t>has </a:t>
            </a:r>
            <a:r>
              <a:rPr spc="-30" dirty="0">
                <a:latin typeface="Helvetica" panose="020B0604020202020204" pitchFamily="34" charset="0"/>
                <a:cs typeface="Helvetica" panose="020B0604020202020204" pitchFamily="34" charset="0"/>
              </a:rPr>
              <a:t>been </a:t>
            </a:r>
            <a:r>
              <a:rPr spc="-20" dirty="0">
                <a:latin typeface="Helvetica" panose="020B0604020202020204" pitchFamily="34" charset="0"/>
                <a:cs typeface="Helvetica" panose="020B0604020202020204" pitchFamily="34" charset="0"/>
              </a:rPr>
              <a:t>demonstrated </a:t>
            </a:r>
            <a:r>
              <a:rPr spc="30" dirty="0"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spc="35" dirty="0">
                <a:latin typeface="Helvetica" panose="020B0604020202020204" pitchFamily="34" charset="0"/>
                <a:cs typeface="Helvetica" panose="020B0604020202020204" pitchFamily="34" charset="0"/>
              </a:rPr>
              <a:t>get </a:t>
            </a:r>
            <a:r>
              <a:rPr spc="-50" dirty="0">
                <a:latin typeface="Helvetica" panose="020B0604020202020204" pitchFamily="34" charset="0"/>
                <a:cs typeface="Helvetica" panose="020B0604020202020204" pitchFamily="34" charset="0"/>
              </a:rPr>
              <a:t>better </a:t>
            </a:r>
            <a:r>
              <a:rPr spc="-25" dirty="0">
                <a:latin typeface="Helvetica" panose="020B0604020202020204" pitchFamily="34" charset="0"/>
                <a:cs typeface="Helvetica" panose="020B0604020202020204" pitchFamily="34" charset="0"/>
              </a:rPr>
              <a:t>results </a:t>
            </a:r>
            <a:r>
              <a:rPr spc="-5" dirty="0">
                <a:latin typeface="Helvetica" panose="020B0604020202020204" pitchFamily="34" charset="0"/>
                <a:cs typeface="Helvetica" panose="020B0604020202020204" pitchFamily="34" charset="0"/>
              </a:rPr>
              <a:t>in  </a:t>
            </a:r>
            <a:r>
              <a:rPr spc="-60" dirty="0">
                <a:latin typeface="Helvetica" panose="020B0604020202020204" pitchFamily="34" charset="0"/>
                <a:cs typeface="Helvetica" panose="020B0604020202020204" pitchFamily="34" charset="0"/>
              </a:rPr>
              <a:t>fewer</a:t>
            </a:r>
            <a:r>
              <a:rPr spc="-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experiments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98500" lvl="1" indent="-228600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698500" algn="l"/>
              </a:tabLst>
            </a:pPr>
            <a:r>
              <a:rPr sz="1600" spc="-30" dirty="0">
                <a:latin typeface="Helvetica" panose="020B0604020202020204" pitchFamily="34" charset="0"/>
                <a:cs typeface="Helvetica" panose="020B0604020202020204" pitchFamily="34" charset="0"/>
              </a:rPr>
              <a:t>Compared </a:t>
            </a:r>
            <a:r>
              <a:rPr sz="1600" spc="-50" dirty="0">
                <a:latin typeface="Helvetica" panose="020B0604020202020204" pitchFamily="34" charset="0"/>
                <a:cs typeface="Helvetica" panose="020B0604020202020204" pitchFamily="34" charset="0"/>
              </a:rPr>
              <a:t>with grid search </a:t>
            </a:r>
            <a:r>
              <a:rPr sz="1600" spc="-25" dirty="0">
                <a:latin typeface="Helvetica" panose="020B0604020202020204" pitchFamily="34" charset="0"/>
                <a:cs typeface="Helvetica" panose="020B0604020202020204" pitchFamily="34" charset="0"/>
              </a:rPr>
              <a:t>and </a:t>
            </a:r>
            <a:r>
              <a:rPr sz="1600" spc="-15" dirty="0">
                <a:latin typeface="Helvetica" panose="020B0604020202020204" pitchFamily="34" charset="0"/>
                <a:cs typeface="Helvetica" panose="020B0604020202020204" pitchFamily="34" charset="0"/>
              </a:rPr>
              <a:t>random</a:t>
            </a:r>
            <a:r>
              <a:rPr sz="1600" spc="19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600" spc="-50" dirty="0">
                <a:latin typeface="Helvetica" panose="020B0604020202020204" pitchFamily="34" charset="0"/>
                <a:cs typeface="Helvetica" panose="020B0604020202020204" pitchFamily="34" charset="0"/>
              </a:rPr>
              <a:t>search</a:t>
            </a:r>
            <a:endParaRPr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pc="-40" dirty="0">
                <a:latin typeface="Helvetica" panose="020B0604020202020204" pitchFamily="34" charset="0"/>
                <a:cs typeface="Helvetica" panose="020B0604020202020204" pitchFamily="34" charset="0"/>
              </a:rPr>
              <a:t>Pretty </a:t>
            </a:r>
            <a:r>
              <a:rPr spc="-130" dirty="0">
                <a:latin typeface="Helvetica" panose="020B0604020202020204" pitchFamily="34" charset="0"/>
                <a:cs typeface="Helvetica" panose="020B0604020202020204" pitchFamily="34" charset="0"/>
              </a:rPr>
              <a:t>widely </a:t>
            </a:r>
            <a:r>
              <a:rPr spc="-45" dirty="0">
                <a:latin typeface="Helvetica" panose="020B0604020202020204" pitchFamily="34" charset="0"/>
                <a:cs typeface="Helvetica" panose="020B0604020202020204" pitchFamily="34" charset="0"/>
              </a:rPr>
              <a:t>used</a:t>
            </a:r>
            <a:r>
              <a:rPr spc="15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5" dirty="0">
                <a:latin typeface="Helvetica" panose="020B0604020202020204" pitchFamily="34" charset="0"/>
                <a:cs typeface="Helvetica" panose="020B0604020202020204" pitchFamily="34" charset="0"/>
              </a:rPr>
              <a:t>method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z="1600" spc="-25" dirty="0">
                <a:latin typeface="Helvetica" panose="020B0604020202020204" pitchFamily="34" charset="0"/>
                <a:cs typeface="Helvetica" panose="020B0604020202020204" pitchFamily="34" charset="0"/>
              </a:rPr>
              <a:t>Lots </a:t>
            </a:r>
            <a:r>
              <a:rPr sz="1600" dirty="0">
                <a:latin typeface="Helvetica" panose="020B0604020202020204" pitchFamily="34" charset="0"/>
                <a:cs typeface="Helvetica" panose="020B0604020202020204" pitchFamily="34" charset="0"/>
              </a:rPr>
              <a:t>of </a:t>
            </a:r>
            <a:r>
              <a:rPr sz="1600" spc="-50" dirty="0">
                <a:latin typeface="Helvetica" panose="020B0604020202020204" pitchFamily="34" charset="0"/>
                <a:cs typeface="Helvetica" panose="020B0604020202020204" pitchFamily="34" charset="0"/>
              </a:rPr>
              <a:t>research </a:t>
            </a:r>
            <a:r>
              <a:rPr sz="1600" spc="-15" dirty="0">
                <a:latin typeface="Helvetica" panose="020B0604020202020204" pitchFamily="34" charset="0"/>
                <a:cs typeface="Helvetica" panose="020B0604020202020204" pitchFamily="34" charset="0"/>
              </a:rPr>
              <a:t>opportunities</a:t>
            </a:r>
            <a:r>
              <a:rPr sz="1600" spc="-229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600" spc="-50" dirty="0">
                <a:latin typeface="Helvetica" panose="020B0604020202020204" pitchFamily="34" charset="0"/>
                <a:cs typeface="Helvetica" panose="020B0604020202020204" pitchFamily="34" charset="0"/>
              </a:rPr>
              <a:t>here.</a:t>
            </a:r>
            <a:endParaRPr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90116"/>
            <a:ext cx="96012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20265" algn="l"/>
              </a:tabLst>
            </a:pPr>
            <a:r>
              <a:rPr spc="-200" dirty="0"/>
              <a:t>A</a:t>
            </a:r>
            <a:r>
              <a:rPr spc="10" dirty="0"/>
              <a:t> </a:t>
            </a:r>
            <a:r>
              <a:rPr spc="-85" dirty="0" smtClean="0"/>
              <a:t>related</a:t>
            </a:r>
            <a:r>
              <a:rPr lang="en-IN" spc="-85" dirty="0" smtClean="0"/>
              <a:t> </a:t>
            </a:r>
            <a:r>
              <a:rPr spc="-40" dirty="0" smtClean="0"/>
              <a:t>method</a:t>
            </a:r>
            <a:r>
              <a:rPr spc="-40" dirty="0"/>
              <a:t>:</a:t>
            </a:r>
            <a:r>
              <a:rPr spc="-70" dirty="0"/>
              <a:t> </a:t>
            </a:r>
            <a:r>
              <a:rPr spc="165" dirty="0" smtClean="0"/>
              <a:t>D</a:t>
            </a:r>
            <a:r>
              <a:rPr lang="en-IN" spc="165" dirty="0" err="1" smtClean="0"/>
              <a:t>erivative</a:t>
            </a:r>
            <a:r>
              <a:rPr lang="en-IN" spc="165" dirty="0" smtClean="0"/>
              <a:t> </a:t>
            </a:r>
            <a:r>
              <a:rPr spc="165" dirty="0" smtClean="0"/>
              <a:t>F</a:t>
            </a:r>
            <a:r>
              <a:rPr lang="en-IN" spc="165" dirty="0" err="1" smtClean="0"/>
              <a:t>ree</a:t>
            </a:r>
            <a:r>
              <a:rPr lang="en-IN" spc="165" dirty="0" smtClean="0"/>
              <a:t> </a:t>
            </a:r>
            <a:r>
              <a:rPr spc="165" dirty="0" smtClean="0"/>
              <a:t>O</a:t>
            </a:r>
            <a:r>
              <a:rPr lang="en-IN" spc="165" dirty="0" err="1" smtClean="0"/>
              <a:t>ptimization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object 3"/>
          <p:cNvSpPr txBox="1"/>
          <p:nvPr/>
        </p:nvSpPr>
        <p:spPr>
          <a:xfrm>
            <a:off x="916939" y="1790891"/>
            <a:ext cx="10306050" cy="2017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9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pc="-50" dirty="0">
                <a:latin typeface="Helvetica" panose="020B0604020202020204" pitchFamily="34" charset="0"/>
                <a:cs typeface="Helvetica" panose="020B0604020202020204" pitchFamily="34" charset="0"/>
              </a:rPr>
              <a:t>Derivative-free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optimization</a:t>
            </a:r>
          </a:p>
          <a:p>
            <a:pPr>
              <a:lnSpc>
                <a:spcPct val="90000"/>
              </a:lnSpc>
              <a:spcBef>
                <a:spcPts val="15"/>
              </a:spcBef>
              <a:buChar char="•"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indent="-228600">
              <a:lnSpc>
                <a:spcPct val="90000"/>
              </a:lnSpc>
              <a:buFont typeface="Arial"/>
              <a:buChar char="•"/>
              <a:tabLst>
                <a:tab pos="241300" algn="l"/>
              </a:tabLst>
            </a:pPr>
            <a:r>
              <a:rPr spc="-80" dirty="0">
                <a:latin typeface="Helvetica" panose="020B0604020202020204" pitchFamily="34" charset="0"/>
                <a:cs typeface="Helvetica" panose="020B0604020202020204" pitchFamily="34" charset="0"/>
              </a:rPr>
              <a:t>Also </a:t>
            </a:r>
            <a:r>
              <a:rPr spc="-95" dirty="0">
                <a:latin typeface="Helvetica" panose="020B0604020202020204" pitchFamily="34" charset="0"/>
                <a:cs typeface="Helvetica" panose="020B0604020202020204" pitchFamily="34" charset="0"/>
              </a:rPr>
              <a:t>called </a:t>
            </a:r>
            <a:r>
              <a:rPr spc="-55" dirty="0">
                <a:latin typeface="Helvetica" panose="020B0604020202020204" pitchFamily="34" charset="0"/>
                <a:cs typeface="Helvetica" panose="020B0604020202020204" pitchFamily="34" charset="0"/>
              </a:rPr>
              <a:t>zeroth-order</a:t>
            </a:r>
            <a:r>
              <a:rPr spc="16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optimization</a:t>
            </a:r>
          </a:p>
          <a:p>
            <a:pPr>
              <a:lnSpc>
                <a:spcPct val="90000"/>
              </a:lnSpc>
              <a:spcBef>
                <a:spcPts val="50"/>
              </a:spcBef>
              <a:buChar char="•"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indent="-228600">
              <a:lnSpc>
                <a:spcPct val="90000"/>
              </a:lnSpc>
              <a:buFont typeface="Arial"/>
              <a:buChar char="•"/>
              <a:tabLst>
                <a:tab pos="241300" algn="l"/>
              </a:tabLst>
            </a:pPr>
            <a:r>
              <a:rPr spc="-30" dirty="0">
                <a:latin typeface="Helvetica" panose="020B0604020202020204" pitchFamily="34" charset="0"/>
                <a:cs typeface="Helvetica" panose="020B0604020202020204" pitchFamily="34" charset="0"/>
              </a:rPr>
              <a:t>These </a:t>
            </a:r>
            <a:r>
              <a:rPr spc="-15" dirty="0">
                <a:latin typeface="Helvetica" panose="020B0604020202020204" pitchFamily="34" charset="0"/>
                <a:cs typeface="Helvetica" panose="020B0604020202020204" pitchFamily="34" charset="0"/>
              </a:rPr>
              <a:t>methods </a:t>
            </a:r>
            <a:r>
              <a:rPr spc="-45" dirty="0">
                <a:latin typeface="Helvetica" panose="020B0604020202020204" pitchFamily="34" charset="0"/>
                <a:cs typeface="Helvetica" panose="020B0604020202020204" pitchFamily="34" charset="0"/>
              </a:rPr>
              <a:t>optimize </a:t>
            </a:r>
            <a:r>
              <a:rPr spc="-110" dirty="0">
                <a:latin typeface="Helvetica" panose="020B0604020202020204" pitchFamily="34" charset="0"/>
                <a:cs typeface="Helvetica" panose="020B0604020202020204" pitchFamily="34" charset="0"/>
              </a:rPr>
              <a:t>a </a:t>
            </a:r>
            <a:r>
              <a:rPr spc="-25" dirty="0">
                <a:latin typeface="Helvetica" panose="020B0604020202020204" pitchFamily="34" charset="0"/>
                <a:cs typeface="Helvetica" panose="020B0604020202020204" pitchFamily="34" charset="0"/>
              </a:rPr>
              <a:t>function </a:t>
            </a:r>
            <a:r>
              <a:rPr spc="-75" dirty="0">
                <a:latin typeface="Helvetica" panose="020B0604020202020204" pitchFamily="34" charset="0"/>
                <a:cs typeface="Helvetica" panose="020B0604020202020204" pitchFamily="34" charset="0"/>
              </a:rPr>
              <a:t>using </a:t>
            </a:r>
            <a:r>
              <a:rPr spc="-85" dirty="0">
                <a:latin typeface="Helvetica" panose="020B0604020202020204" pitchFamily="34" charset="0"/>
                <a:cs typeface="Helvetica" panose="020B0604020202020204" pitchFamily="34" charset="0"/>
              </a:rPr>
              <a:t>only </a:t>
            </a:r>
            <a:r>
              <a:rPr spc="-80" dirty="0">
                <a:latin typeface="Helvetica" panose="020B0604020202020204" pitchFamily="34" charset="0"/>
                <a:cs typeface="Helvetica" panose="020B0604020202020204" pitchFamily="34" charset="0"/>
              </a:rPr>
              <a:t>evaluations, </a:t>
            </a:r>
            <a:r>
              <a:rPr spc="25" dirty="0">
                <a:latin typeface="Helvetica" panose="020B0604020202020204" pitchFamily="34" charset="0"/>
                <a:cs typeface="Helvetica" panose="020B0604020202020204" pitchFamily="34" charset="0"/>
              </a:rPr>
              <a:t>no</a:t>
            </a:r>
            <a:r>
              <a:rPr spc="509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90" dirty="0">
                <a:latin typeface="Helvetica" panose="020B0604020202020204" pitchFamily="34" charset="0"/>
                <a:cs typeface="Helvetica" panose="020B0604020202020204" pitchFamily="34" charset="0"/>
              </a:rPr>
              <a:t>derivatives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ts val="15"/>
              </a:spcBef>
              <a:buChar char="•"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indent="-228600">
              <a:lnSpc>
                <a:spcPct val="90000"/>
              </a:lnSpc>
              <a:buFont typeface="Arial"/>
              <a:buChar char="•"/>
              <a:tabLst>
                <a:tab pos="241300" algn="l"/>
              </a:tabLst>
            </a:pPr>
            <a:r>
              <a:rPr spc="-55" dirty="0">
                <a:latin typeface="Helvetica" panose="020B0604020202020204" pitchFamily="34" charset="0"/>
                <a:cs typeface="Helvetica" panose="020B0604020202020204" pitchFamily="34" charset="0"/>
              </a:rPr>
              <a:t>Ideal </a:t>
            </a:r>
            <a:r>
              <a:rPr spc="-5" dirty="0">
                <a:latin typeface="Helvetica" panose="020B0604020202020204" pitchFamily="34" charset="0"/>
                <a:cs typeface="Helvetica" panose="020B0604020202020204" pitchFamily="34" charset="0"/>
              </a:rPr>
              <a:t>for </a:t>
            </a:r>
            <a:r>
              <a:rPr spc="-60" dirty="0">
                <a:latin typeface="Helvetica" panose="020B0604020202020204" pitchFamily="34" charset="0"/>
                <a:cs typeface="Helvetica" panose="020B0604020202020204" pitchFamily="34" charset="0"/>
              </a:rPr>
              <a:t>use </a:t>
            </a:r>
            <a:r>
              <a:rPr spc="-65" dirty="0">
                <a:latin typeface="Helvetica" panose="020B0604020202020204" pitchFamily="34" charset="0"/>
                <a:cs typeface="Helvetica" panose="020B0604020202020204" pitchFamily="34" charset="0"/>
              </a:rPr>
              <a:t>with </a:t>
            </a:r>
            <a:r>
              <a:rPr spc="-40" dirty="0">
                <a:latin typeface="Helvetica" panose="020B0604020202020204" pitchFamily="34" charset="0"/>
                <a:cs typeface="Helvetica" panose="020B0604020202020204" pitchFamily="34" charset="0"/>
              </a:rPr>
              <a:t>metaparameter</a:t>
            </a:r>
            <a:r>
              <a:rPr spc="16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40" dirty="0">
                <a:latin typeface="Helvetica" panose="020B0604020202020204" pitchFamily="34" charset="0"/>
                <a:cs typeface="Helvetica" panose="020B0604020202020204" pitchFamily="34" charset="0"/>
              </a:rPr>
              <a:t>optimization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98500" lvl="1" indent="-228600">
              <a:lnSpc>
                <a:spcPct val="9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z="1600" spc="-70" dirty="0">
                <a:latin typeface="Helvetica" panose="020B0604020202020204" pitchFamily="34" charset="0"/>
                <a:cs typeface="Helvetica" panose="020B0604020202020204" pitchFamily="34" charset="0"/>
              </a:rPr>
              <a:t>Also </a:t>
            </a:r>
            <a:r>
              <a:rPr sz="1600" spc="-80" dirty="0">
                <a:latin typeface="Helvetica" panose="020B0604020202020204" pitchFamily="34" charset="0"/>
                <a:cs typeface="Helvetica" panose="020B0604020202020204" pitchFamily="34" charset="0"/>
              </a:rPr>
              <a:t>ideal </a:t>
            </a:r>
            <a:r>
              <a:rPr sz="1600" dirty="0">
                <a:latin typeface="Helvetica" panose="020B0604020202020204" pitchFamily="34" charset="0"/>
                <a:cs typeface="Helvetica" panose="020B0604020202020204" pitchFamily="34" charset="0"/>
              </a:rPr>
              <a:t>for </a:t>
            </a:r>
            <a:r>
              <a:rPr sz="1600" spc="-25" dirty="0">
                <a:latin typeface="Helvetica" panose="020B0604020202020204" pitchFamily="34" charset="0"/>
                <a:cs typeface="Helvetica" panose="020B0604020202020204" pitchFamily="34" charset="0"/>
              </a:rPr>
              <a:t>reinforcement</a:t>
            </a:r>
            <a:r>
              <a:rPr sz="1600" spc="14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600" spc="-15" dirty="0">
                <a:latin typeface="Helvetica" panose="020B0604020202020204" pitchFamily="34" charset="0"/>
                <a:cs typeface="Helvetica" panose="020B0604020202020204" pitchFamily="34" charset="0"/>
              </a:rPr>
              <a:t>learning</a:t>
            </a:r>
            <a:endParaRPr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Limitation of Accuracy</a:t>
            </a:r>
          </a:p>
        </p:txBody>
      </p:sp>
      <p:sp>
        <p:nvSpPr>
          <p:cNvPr id="965635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Consider a 2-class problem</a:t>
            </a:r>
          </a:p>
          <a:p>
            <a:pPr lvl="1"/>
            <a:r>
              <a:rPr lang="en-US"/>
              <a:t>Number of Class 0 examples = 9990</a:t>
            </a:r>
          </a:p>
          <a:p>
            <a:pPr lvl="1"/>
            <a:r>
              <a:rPr lang="en-US"/>
              <a:t>Number of Class 1 examples = 10</a:t>
            </a:r>
          </a:p>
          <a:p>
            <a:pPr lvl="1"/>
            <a:endParaRPr lang="en-US"/>
          </a:p>
          <a:p>
            <a:r>
              <a:rPr lang="en-US"/>
              <a:t>If model predicts everything to be class 0, accuracy is 9990/10000 = 99.9 %</a:t>
            </a:r>
          </a:p>
          <a:p>
            <a:pPr lvl="1"/>
            <a:r>
              <a:rPr lang="en-US"/>
              <a:t>Accuracy is misleading because model does not detect any class 1 example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199971"/>
            <a:ext cx="9753600" cy="694421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 marR="5080">
              <a:lnSpc>
                <a:spcPts val="4730"/>
              </a:lnSpc>
              <a:spcBef>
                <a:spcPts val="715"/>
              </a:spcBef>
              <a:tabLst>
                <a:tab pos="3488690" algn="l"/>
                <a:tab pos="3712845" algn="l"/>
              </a:tabLst>
            </a:pPr>
            <a:r>
              <a:rPr dirty="0"/>
              <a:t>The</a:t>
            </a:r>
            <a:r>
              <a:rPr spc="5" dirty="0"/>
              <a:t> </a:t>
            </a:r>
            <a:r>
              <a:rPr spc="-25" dirty="0"/>
              <a:t>opposite</a:t>
            </a:r>
            <a:r>
              <a:rPr spc="5" dirty="0"/>
              <a:t> </a:t>
            </a:r>
            <a:r>
              <a:rPr dirty="0" smtClean="0"/>
              <a:t>of</a:t>
            </a:r>
            <a:r>
              <a:rPr lang="en-IN" dirty="0" smtClean="0"/>
              <a:t> </a:t>
            </a:r>
            <a:r>
              <a:rPr spc="165" dirty="0" smtClean="0"/>
              <a:t>DFO</a:t>
            </a:r>
            <a:r>
              <a:rPr lang="en-IN" spc="165" dirty="0" smtClean="0"/>
              <a:t>: </a:t>
            </a:r>
            <a:r>
              <a:rPr spc="204" dirty="0" smtClean="0"/>
              <a:t>G</a:t>
            </a:r>
            <a:r>
              <a:rPr spc="-5" dirty="0" smtClean="0"/>
              <a:t>r</a:t>
            </a:r>
            <a:r>
              <a:rPr spc="-170" dirty="0" smtClean="0"/>
              <a:t>a</a:t>
            </a:r>
            <a:r>
              <a:rPr spc="-110" dirty="0" smtClean="0"/>
              <a:t>di</a:t>
            </a:r>
            <a:r>
              <a:rPr spc="-125" dirty="0" smtClean="0"/>
              <a:t>e</a:t>
            </a:r>
            <a:r>
              <a:rPr spc="50" dirty="0" smtClean="0"/>
              <a:t>n</a:t>
            </a:r>
            <a:r>
              <a:rPr spc="60" dirty="0" smtClean="0"/>
              <a:t>t</a:t>
            </a:r>
            <a:r>
              <a:rPr spc="-95" dirty="0" smtClean="0"/>
              <a:t>-</a:t>
            </a:r>
            <a:r>
              <a:rPr spc="50" dirty="0" smtClean="0"/>
              <a:t>b</a:t>
            </a:r>
            <a:r>
              <a:rPr spc="-170" dirty="0" smtClean="0"/>
              <a:t>a</a:t>
            </a:r>
            <a:r>
              <a:rPr spc="-114" dirty="0" smtClean="0"/>
              <a:t>s</a:t>
            </a:r>
            <a:r>
              <a:rPr spc="-125" dirty="0" smtClean="0"/>
              <a:t>e</a:t>
            </a:r>
            <a:r>
              <a:rPr dirty="0" smtClean="0"/>
              <a:t>d</a:t>
            </a:r>
            <a:r>
              <a:rPr lang="en-IN" dirty="0" smtClean="0"/>
              <a:t> </a:t>
            </a:r>
            <a:r>
              <a:rPr lang="en-IN" spc="50" dirty="0"/>
              <a:t>O</a:t>
            </a:r>
            <a:r>
              <a:rPr spc="50" dirty="0" err="1" smtClean="0"/>
              <a:t>p</a:t>
            </a:r>
            <a:r>
              <a:rPr spc="60" dirty="0" err="1" smtClean="0"/>
              <a:t>t</a:t>
            </a:r>
            <a:r>
              <a:rPr spc="-215" dirty="0" err="1" smtClean="0"/>
              <a:t>i</a:t>
            </a:r>
            <a:r>
              <a:rPr spc="-40" dirty="0" err="1" smtClean="0"/>
              <a:t>m</a:t>
            </a:r>
            <a:r>
              <a:rPr spc="-215" dirty="0" err="1" smtClean="0"/>
              <a:t>i</a:t>
            </a:r>
            <a:r>
              <a:rPr spc="-80" dirty="0" err="1" smtClean="0"/>
              <a:t>z</a:t>
            </a:r>
            <a:r>
              <a:rPr spc="-170" dirty="0" err="1" smtClean="0"/>
              <a:t>a</a:t>
            </a:r>
            <a:r>
              <a:rPr spc="60" dirty="0" err="1" smtClean="0"/>
              <a:t>t</a:t>
            </a:r>
            <a:r>
              <a:rPr spc="-215" dirty="0" err="1" smtClean="0"/>
              <a:t>i</a:t>
            </a:r>
            <a:r>
              <a:rPr spc="50" dirty="0" err="1" smtClean="0"/>
              <a:t>o</a:t>
            </a:r>
            <a:r>
              <a:rPr lang="en-IN" spc="50" dirty="0" smtClean="0"/>
              <a:t>n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object 3"/>
          <p:cNvSpPr txBox="1"/>
          <p:nvPr/>
        </p:nvSpPr>
        <p:spPr>
          <a:xfrm>
            <a:off x="916939" y="1957349"/>
            <a:ext cx="10249535" cy="2046073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 algn="just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spc="-30" dirty="0">
                <a:latin typeface="Helvetica" panose="020B0604020202020204" pitchFamily="34" charset="0"/>
                <a:cs typeface="Helvetica" panose="020B0604020202020204" pitchFamily="34" charset="0"/>
              </a:rPr>
              <a:t>These </a:t>
            </a:r>
            <a:r>
              <a:rPr spc="-65" dirty="0">
                <a:latin typeface="Helvetica" panose="020B0604020202020204" pitchFamily="34" charset="0"/>
                <a:cs typeface="Helvetica" panose="020B0604020202020204" pitchFamily="34" charset="0"/>
              </a:rPr>
              <a:t>strategies </a:t>
            </a:r>
            <a:r>
              <a:rPr spc="-155" dirty="0">
                <a:latin typeface="Helvetica" panose="020B0604020202020204" pitchFamily="34" charset="0"/>
                <a:cs typeface="Helvetica" panose="020B0604020202020204" pitchFamily="34" charset="0"/>
              </a:rPr>
              <a:t>say: </a:t>
            </a:r>
            <a:r>
              <a:rPr spc="-55" dirty="0">
                <a:latin typeface="Helvetica" panose="020B0604020202020204" pitchFamily="34" charset="0"/>
                <a:cs typeface="Helvetica" panose="020B0604020202020204" pitchFamily="34" charset="0"/>
              </a:rPr>
              <a:t>“I’m </a:t>
            </a:r>
            <a:r>
              <a:rPr spc="30" dirty="0">
                <a:latin typeface="Helvetica" panose="020B0604020202020204" pitchFamily="34" charset="0"/>
                <a:cs typeface="Helvetica" panose="020B0604020202020204" pitchFamily="34" charset="0"/>
              </a:rPr>
              <a:t>doing </a:t>
            </a:r>
            <a:r>
              <a:rPr spc="-40" dirty="0">
                <a:latin typeface="Helvetica" panose="020B0604020202020204" pitchFamily="34" charset="0"/>
                <a:cs typeface="Helvetica" panose="020B0604020202020204" pitchFamily="34" charset="0"/>
              </a:rPr>
              <a:t>SGD 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spc="-35" dirty="0">
                <a:latin typeface="Helvetica" panose="020B0604020202020204" pitchFamily="34" charset="0"/>
                <a:cs typeface="Helvetica" panose="020B0604020202020204" pitchFamily="34" charset="0"/>
              </a:rPr>
              <a:t>learn, </a:t>
            </a:r>
            <a:r>
              <a:rPr spc="15" dirty="0">
                <a:latin typeface="Helvetica" panose="020B0604020202020204" pitchFamily="34" charset="0"/>
                <a:cs typeface="Helvetica" panose="020B0604020202020204" pitchFamily="34" charset="0"/>
              </a:rPr>
              <a:t>I </a:t>
            </a:r>
            <a:r>
              <a:rPr spc="-45" dirty="0">
                <a:latin typeface="Helvetica" panose="020B0604020202020204" pitchFamily="34" charset="0"/>
                <a:cs typeface="Helvetica" panose="020B0604020202020204" pitchFamily="34" charset="0"/>
              </a:rPr>
              <a:t>may </a:t>
            </a:r>
            <a:r>
              <a:rPr spc="5" dirty="0">
                <a:latin typeface="Helvetica" panose="020B0604020202020204" pitchFamily="34" charset="0"/>
                <a:cs typeface="Helvetica" panose="020B0604020202020204" pitchFamily="34" charset="0"/>
              </a:rPr>
              <a:t>as </a:t>
            </a:r>
            <a:r>
              <a:rPr spc="-30" dirty="0">
                <a:latin typeface="Helvetica" panose="020B0604020202020204" pitchFamily="34" charset="0"/>
                <a:cs typeface="Helvetica" panose="020B0604020202020204" pitchFamily="34" charset="0"/>
              </a:rPr>
              <a:t>well </a:t>
            </a:r>
            <a:r>
              <a:rPr spc="40" dirty="0">
                <a:latin typeface="Helvetica" panose="020B0604020202020204" pitchFamily="34" charset="0"/>
                <a:cs typeface="Helvetica" panose="020B0604020202020204" pitchFamily="34" charset="0"/>
              </a:rPr>
              <a:t>use </a:t>
            </a:r>
            <a:r>
              <a:rPr spc="-25" dirty="0">
                <a:latin typeface="Helvetica" panose="020B0604020202020204" pitchFamily="34" charset="0"/>
                <a:cs typeface="Helvetica" panose="020B0604020202020204" pitchFamily="34" charset="0"/>
              </a:rPr>
              <a:t>it 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to  </a:t>
            </a:r>
            <a:r>
              <a:rPr spc="15" dirty="0">
                <a:latin typeface="Helvetica" panose="020B0604020202020204" pitchFamily="34" charset="0"/>
                <a:cs typeface="Helvetica" panose="020B0604020202020204" pitchFamily="34" charset="0"/>
              </a:rPr>
              <a:t>optimize </a:t>
            </a:r>
            <a:r>
              <a:rPr spc="-55" dirty="0">
                <a:latin typeface="Helvetica" panose="020B0604020202020204" pitchFamily="34" charset="0"/>
                <a:cs typeface="Helvetica" panose="020B0604020202020204" pitchFamily="34" charset="0"/>
              </a:rPr>
              <a:t>my</a:t>
            </a:r>
            <a:r>
              <a:rPr spc="-3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50" dirty="0">
                <a:latin typeface="Helvetica" panose="020B0604020202020204" pitchFamily="34" charset="0"/>
                <a:cs typeface="Helvetica" panose="020B0604020202020204" pitchFamily="34" charset="0"/>
              </a:rPr>
              <a:t>hyperparameters.”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marR="2282190" indent="-228600" algn="just">
              <a:lnSpc>
                <a:spcPts val="3030"/>
              </a:lnSpc>
              <a:buFont typeface="Arial"/>
              <a:buChar char="•"/>
              <a:tabLst>
                <a:tab pos="241300" algn="l"/>
              </a:tabLst>
            </a:pPr>
            <a:r>
              <a:rPr spc="-45" dirty="0">
                <a:latin typeface="Helvetica" panose="020B0604020202020204" pitchFamily="34" charset="0"/>
                <a:cs typeface="Helvetica" panose="020B0604020202020204" pitchFamily="34" charset="0"/>
              </a:rPr>
              <a:t>When </a:t>
            </a:r>
            <a:r>
              <a:rPr spc="-140" dirty="0">
                <a:latin typeface="Helvetica" panose="020B0604020202020204" pitchFamily="34" charset="0"/>
                <a:cs typeface="Helvetica" panose="020B0604020202020204" pitchFamily="34" charset="0"/>
              </a:rPr>
              <a:t>we </a:t>
            </a:r>
            <a:r>
              <a:rPr spc="-5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can</a:t>
            </a:r>
            <a:r>
              <a:rPr lang="en-IN" spc="-5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8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efficiently </a:t>
            </a:r>
            <a:r>
              <a:rPr spc="-50" dirty="0">
                <a:latin typeface="Helvetica" panose="020B0604020202020204" pitchFamily="34" charset="0"/>
                <a:cs typeface="Helvetica" panose="020B0604020202020204" pitchFamily="34" charset="0"/>
              </a:rPr>
              <a:t>differentiate </a:t>
            </a:r>
            <a:r>
              <a:rPr spc="-65" dirty="0">
                <a:latin typeface="Helvetica" panose="020B0604020202020204" pitchFamily="34" charset="0"/>
                <a:cs typeface="Helvetica" panose="020B0604020202020204" pitchFamily="34" charset="0"/>
              </a:rPr>
              <a:t>with </a:t>
            </a:r>
            <a:r>
              <a:rPr spc="-40" dirty="0">
                <a:latin typeface="Helvetica" panose="020B0604020202020204" pitchFamily="34" charset="0"/>
                <a:cs typeface="Helvetica" panose="020B0604020202020204" pitchFamily="34" charset="0"/>
              </a:rPr>
              <a:t>respect </a:t>
            </a:r>
            <a:r>
              <a:rPr spc="30" dirty="0"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pc="-55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hyperparameters</a:t>
            </a:r>
            <a:r>
              <a:rPr spc="-55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spc="-4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this</a:t>
            </a:r>
            <a:r>
              <a:rPr lang="en-IN" spc="-4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6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strategy </a:t>
            </a:r>
            <a:r>
              <a:rPr spc="-105" dirty="0">
                <a:latin typeface="Helvetica" panose="020B0604020202020204" pitchFamily="34" charset="0"/>
                <a:cs typeface="Helvetica" panose="020B0604020202020204" pitchFamily="34" charset="0"/>
              </a:rPr>
              <a:t>actually </a:t>
            </a:r>
            <a:r>
              <a:rPr spc="-75" dirty="0">
                <a:latin typeface="Helvetica" panose="020B0604020202020204" pitchFamily="34" charset="0"/>
                <a:cs typeface="Helvetica" panose="020B0604020202020204" pitchFamily="34" charset="0"/>
              </a:rPr>
              <a:t>works </a:t>
            </a:r>
            <a:r>
              <a:rPr spc="-40" dirty="0">
                <a:latin typeface="Helvetica" panose="020B0604020202020204" pitchFamily="34" charset="0"/>
                <a:cs typeface="Helvetica" panose="020B0604020202020204" pitchFamily="34" charset="0"/>
              </a:rPr>
              <a:t>pretty</a:t>
            </a:r>
            <a:r>
              <a:rPr spc="31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135" dirty="0">
                <a:latin typeface="Helvetica" panose="020B0604020202020204" pitchFamily="34" charset="0"/>
                <a:cs typeface="Helvetica" panose="020B0604020202020204" pitchFamily="34" charset="0"/>
              </a:rPr>
              <a:t>well.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indent="-228600" algn="just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pc="-50" dirty="0">
                <a:latin typeface="Helvetica" panose="020B0604020202020204" pitchFamily="34" charset="0"/>
                <a:cs typeface="Helvetica" panose="020B0604020202020204" pitchFamily="34" charset="0"/>
              </a:rPr>
              <a:t>But </a:t>
            </a:r>
            <a:r>
              <a:rPr spc="-120" dirty="0">
                <a:latin typeface="Helvetica" panose="020B0604020202020204" pitchFamily="34" charset="0"/>
                <a:cs typeface="Helvetica" panose="020B0604020202020204" pitchFamily="34" charset="0"/>
              </a:rPr>
              <a:t>generally, </a:t>
            </a:r>
            <a:r>
              <a:rPr spc="-140" dirty="0">
                <a:latin typeface="Helvetica" panose="020B0604020202020204" pitchFamily="34" charset="0"/>
                <a:cs typeface="Helvetica" panose="020B0604020202020204" pitchFamily="34" charset="0"/>
              </a:rPr>
              <a:t>we </a:t>
            </a:r>
            <a:r>
              <a:rPr spc="-55" dirty="0">
                <a:latin typeface="Helvetica" panose="020B0604020202020204" pitchFamily="34" charset="0"/>
                <a:cs typeface="Helvetica" panose="020B0604020202020204" pitchFamily="34" charset="0"/>
              </a:rPr>
              <a:t>can’t </a:t>
            </a:r>
            <a:r>
              <a:rPr spc="20" dirty="0">
                <a:latin typeface="Helvetica" panose="020B0604020202020204" pitchFamily="34" charset="0"/>
                <a:cs typeface="Helvetica" panose="020B0604020202020204" pitchFamily="34" charset="0"/>
              </a:rPr>
              <a:t>do</a:t>
            </a:r>
            <a:r>
              <a:rPr spc="34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50" dirty="0">
                <a:latin typeface="Helvetica" panose="020B0604020202020204" pitchFamily="34" charset="0"/>
                <a:cs typeface="Helvetica" panose="020B0604020202020204" pitchFamily="34" charset="0"/>
              </a:rPr>
              <a:t>it.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90116"/>
            <a:ext cx="93218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Methods </a:t>
            </a:r>
            <a:r>
              <a:rPr dirty="0"/>
              <a:t>that </a:t>
            </a:r>
            <a:r>
              <a:rPr spc="-50" dirty="0"/>
              <a:t>Look </a:t>
            </a:r>
            <a:r>
              <a:rPr spc="-55" dirty="0"/>
              <a:t>at </a:t>
            </a:r>
            <a:r>
              <a:rPr spc="-5" dirty="0"/>
              <a:t>the</a:t>
            </a:r>
            <a:r>
              <a:rPr spc="105" dirty="0"/>
              <a:t> </a:t>
            </a:r>
            <a:r>
              <a:rPr spc="-20" dirty="0"/>
              <a:t>Data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object 3"/>
          <p:cNvSpPr txBox="1"/>
          <p:nvPr/>
        </p:nvSpPr>
        <p:spPr>
          <a:xfrm>
            <a:off x="916939" y="1790891"/>
            <a:ext cx="9648825" cy="2253822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spc="-120" dirty="0">
                <a:latin typeface="Helvetica" panose="020B0604020202020204" pitchFamily="34" charset="0"/>
                <a:cs typeface="Helvetica" panose="020B0604020202020204" pitchFamily="34" charset="0"/>
              </a:rPr>
              <a:t>Many </a:t>
            </a:r>
            <a:r>
              <a:rPr spc="-15" dirty="0">
                <a:latin typeface="Helvetica" panose="020B0604020202020204" pitchFamily="34" charset="0"/>
                <a:cs typeface="Helvetica" panose="020B0604020202020204" pitchFamily="34" charset="0"/>
              </a:rPr>
              <a:t>methods </a:t>
            </a:r>
            <a:r>
              <a:rPr spc="-50" dirty="0">
                <a:latin typeface="Helvetica" panose="020B0604020202020204" pitchFamily="34" charset="0"/>
                <a:cs typeface="Helvetica" panose="020B0604020202020204" pitchFamily="34" charset="0"/>
              </a:rPr>
              <a:t>look </a:t>
            </a:r>
            <a:r>
              <a:rPr spc="-35" dirty="0">
                <a:latin typeface="Helvetica" panose="020B0604020202020204" pitchFamily="34" charset="0"/>
                <a:cs typeface="Helvetica" panose="020B0604020202020204" pitchFamily="34" charset="0"/>
              </a:rPr>
              <a:t>at </a:t>
            </a:r>
            <a:r>
              <a:rPr spc="-20" dirty="0">
                <a:latin typeface="Helvetica" panose="020B0604020202020204" pitchFamily="34" charset="0"/>
                <a:cs typeface="Helvetica" panose="020B0604020202020204" pitchFamily="34" charset="0"/>
              </a:rPr>
              <a:t>curvature/variance </a:t>
            </a:r>
            <a:r>
              <a:rPr spc="-35" dirty="0">
                <a:latin typeface="Helvetica" panose="020B0604020202020204" pitchFamily="34" charset="0"/>
                <a:cs typeface="Helvetica" panose="020B0604020202020204" pitchFamily="34" charset="0"/>
              </a:rPr>
              <a:t>info </a:t>
            </a:r>
            <a:r>
              <a:rPr spc="30" dirty="0"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spc="-65" dirty="0">
                <a:latin typeface="Helvetica" panose="020B0604020202020204" pitchFamily="34" charset="0"/>
                <a:cs typeface="Helvetica" panose="020B0604020202020204" pitchFamily="34" charset="0"/>
              </a:rPr>
              <a:t>decide </a:t>
            </a:r>
            <a:r>
              <a:rPr spc="-50" dirty="0">
                <a:latin typeface="Helvetica" panose="020B0604020202020204" pitchFamily="34" charset="0"/>
                <a:cs typeface="Helvetica" panose="020B0604020202020204" pitchFamily="34" charset="0"/>
              </a:rPr>
              <a:t>how </a:t>
            </a:r>
            <a:r>
              <a:rPr spc="30" dirty="0"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spc="-40" dirty="0">
                <a:latin typeface="Helvetica" panose="020B0604020202020204" pitchFamily="34" charset="0"/>
                <a:cs typeface="Helvetica" panose="020B0604020202020204" pitchFamily="34" charset="0"/>
              </a:rPr>
              <a:t>set  </a:t>
            </a:r>
            <a:r>
              <a:rPr spc="-55" dirty="0">
                <a:latin typeface="Helvetica" panose="020B0604020202020204" pitchFamily="34" charset="0"/>
                <a:cs typeface="Helvetica" panose="020B0604020202020204" pitchFamily="34" charset="0"/>
              </a:rPr>
              <a:t>hyperparameters, </a:t>
            </a:r>
            <a:r>
              <a:rPr spc="-30" dirty="0">
                <a:latin typeface="Helvetica" panose="020B0604020202020204" pitchFamily="34" charset="0"/>
                <a:cs typeface="Helvetica" panose="020B0604020202020204" pitchFamily="34" charset="0"/>
              </a:rPr>
              <a:t>and update </a:t>
            </a:r>
            <a:r>
              <a:rPr spc="-35" dirty="0">
                <a:latin typeface="Helvetica" panose="020B0604020202020204" pitchFamily="34" charset="0"/>
                <a:cs typeface="Helvetica" panose="020B0604020202020204" pitchFamily="34" charset="0"/>
              </a:rPr>
              <a:t>their </a:t>
            </a:r>
            <a:r>
              <a:rPr spc="-55" dirty="0">
                <a:latin typeface="Helvetica" panose="020B0604020202020204" pitchFamily="34" charset="0"/>
                <a:cs typeface="Helvetica" panose="020B0604020202020204" pitchFamily="34" charset="0"/>
              </a:rPr>
              <a:t>settings </a:t>
            </a:r>
            <a:r>
              <a:rPr spc="-5" dirty="0">
                <a:latin typeface="Helvetica" panose="020B0604020202020204" pitchFamily="34" charset="0"/>
                <a:cs typeface="Helvetica" panose="020B0604020202020204" pitchFamily="34" charset="0"/>
              </a:rPr>
              <a:t>throughout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spc="21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50" dirty="0">
                <a:latin typeface="Helvetica" panose="020B0604020202020204" pitchFamily="34" charset="0"/>
                <a:cs typeface="Helvetica" panose="020B0604020202020204" pitchFamily="34" charset="0"/>
              </a:rPr>
              <a:t>algorithm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pc="-60" dirty="0">
                <a:latin typeface="Helvetica" panose="020B0604020202020204" pitchFamily="34" charset="0"/>
                <a:cs typeface="Helvetica" panose="020B0604020202020204" pitchFamily="34" charset="0"/>
              </a:rPr>
              <a:t>Example: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80" dirty="0">
                <a:latin typeface="Helvetica" panose="020B0604020202020204" pitchFamily="34" charset="0"/>
                <a:cs typeface="Helvetica" panose="020B0604020202020204" pitchFamily="34" charset="0"/>
              </a:rPr>
              <a:t>ADAGRAD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pc="-60" dirty="0">
                <a:latin typeface="Helvetica" panose="020B0604020202020204" pitchFamily="34" charset="0"/>
                <a:cs typeface="Helvetica" panose="020B0604020202020204" pitchFamily="34" charset="0"/>
              </a:rPr>
              <a:t>Example: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60" dirty="0">
                <a:latin typeface="Helvetica" panose="020B0604020202020204" pitchFamily="34" charset="0"/>
                <a:cs typeface="Helvetica" panose="020B0604020202020204" pitchFamily="34" charset="0"/>
              </a:rPr>
              <a:t>Adam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pc="-60" dirty="0">
                <a:latin typeface="Helvetica" panose="020B0604020202020204" pitchFamily="34" charset="0"/>
                <a:cs typeface="Helvetica" panose="020B0604020202020204" pitchFamily="34" charset="0"/>
              </a:rPr>
              <a:t>Which </a:t>
            </a:r>
            <a:r>
              <a:rPr spc="-80" dirty="0">
                <a:latin typeface="Helvetica" panose="020B0604020202020204" pitchFamily="34" charset="0"/>
                <a:cs typeface="Helvetica" panose="020B0604020202020204" pitchFamily="34" charset="0"/>
              </a:rPr>
              <a:t>you </a:t>
            </a:r>
            <a:r>
              <a:rPr spc="-125" dirty="0">
                <a:latin typeface="Helvetica" panose="020B0604020202020204" pitchFamily="34" charset="0"/>
                <a:cs typeface="Helvetica" panose="020B0604020202020204" pitchFamily="34" charset="0"/>
              </a:rPr>
              <a:t>will </a:t>
            </a:r>
            <a:r>
              <a:rPr spc="-25" dirty="0">
                <a:latin typeface="Helvetica" panose="020B0604020202020204" pitchFamily="34" charset="0"/>
                <a:cs typeface="Helvetica" panose="020B0604020202020204" pitchFamily="34" charset="0"/>
              </a:rPr>
              <a:t>be </a:t>
            </a:r>
            <a:r>
              <a:rPr spc="-55" dirty="0">
                <a:latin typeface="Helvetica" panose="020B0604020202020204" pitchFamily="34" charset="0"/>
                <a:cs typeface="Helvetica" panose="020B0604020202020204" pitchFamily="34" charset="0"/>
              </a:rPr>
              <a:t>reading </a:t>
            </a:r>
            <a:r>
              <a:rPr spc="-50" dirty="0">
                <a:latin typeface="Helvetica" panose="020B0604020202020204" pitchFamily="34" charset="0"/>
                <a:cs typeface="Helvetica" panose="020B0604020202020204" pitchFamily="34" charset="0"/>
              </a:rPr>
              <a:t>in </a:t>
            </a:r>
            <a:r>
              <a:rPr spc="-95" dirty="0">
                <a:latin typeface="Helvetica" panose="020B0604020202020204" pitchFamily="34" charset="0"/>
                <a:cs typeface="Helvetica" panose="020B0604020202020204" pitchFamily="34" charset="0"/>
              </a:rPr>
              <a:t>a </a:t>
            </a:r>
            <a:r>
              <a:rPr spc="-75" dirty="0">
                <a:latin typeface="Helvetica" panose="020B0604020202020204" pitchFamily="34" charset="0"/>
                <a:cs typeface="Helvetica" panose="020B0604020202020204" pitchFamily="34" charset="0"/>
              </a:rPr>
              <a:t>few</a:t>
            </a:r>
            <a:r>
              <a:rPr spc="-4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105" dirty="0">
                <a:latin typeface="Helvetica" panose="020B0604020202020204" pitchFamily="34" charset="0"/>
                <a:cs typeface="Helvetica" panose="020B0604020202020204" pitchFamily="34" charset="0"/>
              </a:rPr>
              <a:t>weeks.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90117"/>
            <a:ext cx="96012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How </a:t>
            </a:r>
            <a:r>
              <a:rPr spc="50" dirty="0"/>
              <a:t>to </a:t>
            </a:r>
            <a:r>
              <a:rPr spc="-125" dirty="0"/>
              <a:t>evaluate </a:t>
            </a:r>
            <a:r>
              <a:rPr spc="-5" dirty="0"/>
              <a:t>the</a:t>
            </a:r>
            <a:r>
              <a:rPr spc="80" dirty="0"/>
              <a:t> </a:t>
            </a:r>
            <a:r>
              <a:rPr spc="-90" dirty="0"/>
              <a:t>hyperparameters?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object 3"/>
          <p:cNvSpPr txBox="1"/>
          <p:nvPr/>
        </p:nvSpPr>
        <p:spPr>
          <a:xfrm>
            <a:off x="916939" y="1790891"/>
            <a:ext cx="8845550" cy="17004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pc="-85" dirty="0">
                <a:latin typeface="Helvetica" panose="020B0604020202020204" pitchFamily="34" charset="0"/>
                <a:cs typeface="Helvetica" panose="020B0604020202020204" pitchFamily="34" charset="0"/>
              </a:rPr>
              <a:t>Unlike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pc="-45" dirty="0">
                <a:latin typeface="Helvetica" panose="020B0604020202020204" pitchFamily="34" charset="0"/>
                <a:cs typeface="Helvetica" panose="020B0604020202020204" pitchFamily="34" charset="0"/>
              </a:rPr>
              <a:t>model </a:t>
            </a:r>
            <a:r>
              <a:rPr spc="-55" dirty="0">
                <a:latin typeface="Helvetica" panose="020B0604020202020204" pitchFamily="34" charset="0"/>
                <a:cs typeface="Helvetica" panose="020B0604020202020204" pitchFamily="34" charset="0"/>
              </a:rPr>
              <a:t>parameters, </a:t>
            </a:r>
            <a:r>
              <a:rPr spc="-165" dirty="0">
                <a:latin typeface="Helvetica" panose="020B0604020202020204" pitchFamily="34" charset="0"/>
                <a:cs typeface="Helvetica" panose="020B0604020202020204" pitchFamily="34" charset="0"/>
              </a:rPr>
              <a:t>we’re </a:t>
            </a:r>
            <a:r>
              <a:rPr spc="-5" dirty="0">
                <a:latin typeface="Helvetica" panose="020B0604020202020204" pitchFamily="34" charset="0"/>
                <a:cs typeface="Helvetica" panose="020B0604020202020204" pitchFamily="34" charset="0"/>
              </a:rPr>
              <a:t>not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given </a:t>
            </a:r>
            <a:r>
              <a:rPr spc="-60" dirty="0">
                <a:latin typeface="Helvetica" panose="020B0604020202020204" pitchFamily="34" charset="0"/>
                <a:cs typeface="Helvetica" panose="020B0604020202020204" pitchFamily="34" charset="0"/>
              </a:rPr>
              <a:t>a </a:t>
            </a:r>
            <a:r>
              <a:rPr spc="35" dirty="0">
                <a:latin typeface="Helvetica" panose="020B0604020202020204" pitchFamily="34" charset="0"/>
                <a:cs typeface="Helvetica" panose="020B0604020202020204" pitchFamily="34" charset="0"/>
              </a:rPr>
              <a:t>loss</a:t>
            </a:r>
            <a:r>
              <a:rPr spc="45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function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har char="•"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pc="-90" dirty="0">
                <a:latin typeface="Helvetica" panose="020B0604020202020204" pitchFamily="34" charset="0"/>
                <a:cs typeface="Helvetica" panose="020B0604020202020204" pitchFamily="34" charset="0"/>
              </a:rPr>
              <a:t>Can’t 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we </a:t>
            </a:r>
            <a:r>
              <a:rPr spc="-55" dirty="0">
                <a:latin typeface="Helvetica" panose="020B0604020202020204" pitchFamily="34" charset="0"/>
                <a:cs typeface="Helvetica" panose="020B0604020202020204" pitchFamily="34" charset="0"/>
              </a:rPr>
              <a:t>just </a:t>
            </a:r>
            <a:r>
              <a:rPr spc="40" dirty="0">
                <a:latin typeface="Helvetica" panose="020B0604020202020204" pitchFamily="34" charset="0"/>
                <a:cs typeface="Helvetica" panose="020B0604020202020204" pitchFamily="34" charset="0"/>
              </a:rPr>
              <a:t>use 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pc="-40" dirty="0">
                <a:latin typeface="Helvetica" panose="020B0604020202020204" pitchFamily="34" charset="0"/>
                <a:cs typeface="Helvetica" panose="020B0604020202020204" pitchFamily="34" charset="0"/>
              </a:rPr>
              <a:t>training</a:t>
            </a:r>
            <a:r>
              <a:rPr spc="8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20" dirty="0">
                <a:latin typeface="Helvetica" panose="020B0604020202020204" pitchFamily="34" charset="0"/>
                <a:cs typeface="Helvetica" panose="020B0604020202020204" pitchFamily="34" charset="0"/>
              </a:rPr>
              <a:t>loss?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har char="•"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pc="110" dirty="0">
                <a:latin typeface="Helvetica" panose="020B0604020202020204" pitchFamily="34" charset="0"/>
                <a:cs typeface="Helvetica" panose="020B0604020202020204" pitchFamily="34" charset="0"/>
              </a:rPr>
              <a:t>Not </a:t>
            </a:r>
            <a:r>
              <a:rPr spc="-65" dirty="0">
                <a:latin typeface="Helvetica" panose="020B0604020202020204" pitchFamily="34" charset="0"/>
                <a:cs typeface="Helvetica" panose="020B0604020202020204" pitchFamily="34" charset="0"/>
              </a:rPr>
              <a:t>always: </a:t>
            </a:r>
            <a:r>
              <a:rPr spc="-140" dirty="0">
                <a:latin typeface="Helvetica" panose="020B0604020202020204" pitchFamily="34" charset="0"/>
                <a:cs typeface="Helvetica" panose="020B0604020202020204" pitchFamily="34" charset="0"/>
              </a:rPr>
              <a:t>we </a:t>
            </a:r>
            <a:r>
              <a:rPr spc="-85" dirty="0">
                <a:latin typeface="Helvetica" panose="020B0604020202020204" pitchFamily="34" charset="0"/>
                <a:cs typeface="Helvetica" panose="020B0604020202020204" pitchFamily="34" charset="0"/>
              </a:rPr>
              <a:t>don’t </a:t>
            </a:r>
            <a:r>
              <a:rPr spc="-65" dirty="0">
                <a:latin typeface="Helvetica" panose="020B0604020202020204" pitchFamily="34" charset="0"/>
                <a:cs typeface="Helvetica" panose="020B0604020202020204" pitchFamily="34" charset="0"/>
              </a:rPr>
              <a:t>want </a:t>
            </a:r>
            <a:r>
              <a:rPr spc="30" dirty="0"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spc="-75" dirty="0">
                <a:latin typeface="Helvetica" panose="020B0604020202020204" pitchFamily="34" charset="0"/>
                <a:cs typeface="Helvetica" panose="020B0604020202020204" pitchFamily="34" charset="0"/>
              </a:rPr>
              <a:t>overfit 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spc="28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55" dirty="0">
                <a:latin typeface="Helvetica" panose="020B0604020202020204" pitchFamily="34" charset="0"/>
                <a:cs typeface="Helvetica" panose="020B0604020202020204" pitchFamily="34" charset="0"/>
              </a:rPr>
              <a:t>hyperparameters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pc="-75" dirty="0">
                <a:latin typeface="Helvetica" panose="020B0604020202020204" pitchFamily="34" charset="0"/>
                <a:cs typeface="Helvetica" panose="020B0604020202020204" pitchFamily="34" charset="0"/>
              </a:rPr>
              <a:t>Especially </a:t>
            </a:r>
            <a:r>
              <a:rPr spc="25" dirty="0">
                <a:latin typeface="Helvetica" panose="020B0604020202020204" pitchFamily="34" charset="0"/>
                <a:cs typeface="Helvetica" panose="020B0604020202020204" pitchFamily="34" charset="0"/>
              </a:rPr>
              <a:t>not </a:t>
            </a:r>
            <a:r>
              <a:rPr spc="-40" dirty="0">
                <a:latin typeface="Helvetica" panose="020B0604020202020204" pitchFamily="34" charset="0"/>
                <a:cs typeface="Helvetica" panose="020B0604020202020204" pitchFamily="34" charset="0"/>
              </a:rPr>
              <a:t>when </a:t>
            </a:r>
            <a:r>
              <a:rPr spc="-55" dirty="0">
                <a:latin typeface="Helvetica" panose="020B0604020202020204" pitchFamily="34" charset="0"/>
                <a:cs typeface="Helvetica" panose="020B0604020202020204" pitchFamily="34" charset="0"/>
              </a:rPr>
              <a:t>they are </a:t>
            </a:r>
            <a:r>
              <a:rPr spc="-40" dirty="0">
                <a:latin typeface="Helvetica" panose="020B0604020202020204" pitchFamily="34" charset="0"/>
                <a:cs typeface="Helvetica" panose="020B0604020202020204" pitchFamily="34" charset="0"/>
              </a:rPr>
              <a:t>things 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that </a:t>
            </a:r>
            <a:r>
              <a:rPr spc="-40" dirty="0">
                <a:latin typeface="Helvetica" panose="020B0604020202020204" pitchFamily="34" charset="0"/>
                <a:cs typeface="Helvetica" panose="020B0604020202020204" pitchFamily="34" charset="0"/>
              </a:rPr>
              <a:t>affect </a:t>
            </a:r>
            <a:r>
              <a:rPr spc="-5" dirty="0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spc="28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40" dirty="0">
                <a:latin typeface="Helvetica" panose="020B0604020202020204" pitchFamily="34" charset="0"/>
                <a:cs typeface="Helvetica" panose="020B0604020202020204" pitchFamily="34" charset="0"/>
              </a:rPr>
              <a:t>model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90116"/>
            <a:ext cx="93218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Cross-Validation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object 3"/>
          <p:cNvSpPr txBox="1"/>
          <p:nvPr/>
        </p:nvSpPr>
        <p:spPr>
          <a:xfrm>
            <a:off x="916939" y="1790891"/>
            <a:ext cx="9982835" cy="2266646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  <a:tab pos="2593975" algn="l"/>
              </a:tabLst>
            </a:pPr>
            <a:r>
              <a:rPr spc="-35" dirty="0">
                <a:latin typeface="Helvetica" panose="020B0604020202020204" pitchFamily="34" charset="0"/>
                <a:cs typeface="Helvetica" panose="020B0604020202020204" pitchFamily="34" charset="0"/>
              </a:rPr>
              <a:t>Partition</a:t>
            </a:r>
            <a:r>
              <a:rPr spc="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part</a:t>
            </a:r>
            <a:r>
              <a:rPr spc="1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en-IN"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1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pc="-110" dirty="0">
                <a:latin typeface="Helvetica" panose="020B0604020202020204" pitchFamily="34" charset="0"/>
                <a:cs typeface="Helvetica" panose="020B0604020202020204" pitchFamily="34" charset="0"/>
              </a:rPr>
              <a:t>available </a:t>
            </a:r>
            <a:r>
              <a:rPr spc="-45" dirty="0">
                <a:latin typeface="Helvetica" panose="020B0604020202020204" pitchFamily="34" charset="0"/>
                <a:cs typeface="Helvetica" panose="020B0604020202020204" pitchFamily="34" charset="0"/>
              </a:rPr>
              <a:t>data </a:t>
            </a:r>
            <a:r>
              <a:rPr spc="30" dirty="0"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spc="-55" dirty="0">
                <a:latin typeface="Helvetica" panose="020B0604020202020204" pitchFamily="34" charset="0"/>
                <a:cs typeface="Helvetica" panose="020B0604020202020204" pitchFamily="34" charset="0"/>
              </a:rPr>
              <a:t>create </a:t>
            </a:r>
            <a:r>
              <a:rPr spc="-40" dirty="0">
                <a:latin typeface="Helvetica" panose="020B0604020202020204" pitchFamily="34" charset="0"/>
                <a:cs typeface="Helvetica" panose="020B0604020202020204" pitchFamily="34" charset="0"/>
              </a:rPr>
              <a:t>an validation </a:t>
            </a:r>
            <a:r>
              <a:rPr spc="-20" dirty="0">
                <a:latin typeface="Helvetica" panose="020B0604020202020204" pitchFamily="34" charset="0"/>
                <a:cs typeface="Helvetica" panose="020B0604020202020204" pitchFamily="34" charset="0"/>
              </a:rPr>
              <a:t>dataset </a:t>
            </a:r>
            <a:r>
              <a:rPr spc="-5" dirty="0">
                <a:latin typeface="Helvetica" panose="020B0604020202020204" pitchFamily="34" charset="0"/>
                <a:cs typeface="Helvetica" panose="020B0604020202020204" pitchFamily="34" charset="0"/>
              </a:rPr>
              <a:t>that  </a:t>
            </a:r>
            <a:r>
              <a:rPr spc="-140" dirty="0">
                <a:latin typeface="Helvetica" panose="020B0604020202020204" pitchFamily="34" charset="0"/>
                <a:cs typeface="Helvetica" panose="020B0604020202020204" pitchFamily="34" charset="0"/>
              </a:rPr>
              <a:t>we </a:t>
            </a:r>
            <a:r>
              <a:rPr spc="-85" dirty="0">
                <a:latin typeface="Helvetica" panose="020B0604020202020204" pitchFamily="34" charset="0"/>
                <a:cs typeface="Helvetica" panose="020B0604020202020204" pitchFamily="34" charset="0"/>
              </a:rPr>
              <a:t>don’t </a:t>
            </a:r>
            <a:r>
              <a:rPr spc="-60" dirty="0">
                <a:latin typeface="Helvetica" panose="020B0604020202020204" pitchFamily="34" charset="0"/>
                <a:cs typeface="Helvetica" panose="020B0604020202020204" pitchFamily="34" charset="0"/>
              </a:rPr>
              <a:t>use </a:t>
            </a:r>
            <a:r>
              <a:rPr spc="-5" dirty="0">
                <a:latin typeface="Helvetica" panose="020B0604020202020204" pitchFamily="34" charset="0"/>
                <a:cs typeface="Helvetica" panose="020B0604020202020204" pitchFamily="34" charset="0"/>
              </a:rPr>
              <a:t>for</a:t>
            </a:r>
            <a:r>
              <a:rPr spc="26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75" dirty="0">
                <a:latin typeface="Helvetica" panose="020B0604020202020204" pitchFamily="34" charset="0"/>
                <a:cs typeface="Helvetica" panose="020B0604020202020204" pitchFamily="34" charset="0"/>
              </a:rPr>
              <a:t>training.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pc="5" dirty="0">
                <a:latin typeface="Helvetica" panose="020B0604020202020204" pitchFamily="34" charset="0"/>
                <a:cs typeface="Helvetica" panose="020B0604020202020204" pitchFamily="34" charset="0"/>
              </a:rPr>
              <a:t>Then </a:t>
            </a:r>
            <a:r>
              <a:rPr spc="40" dirty="0">
                <a:latin typeface="Helvetica" panose="020B0604020202020204" pitchFamily="34" charset="0"/>
                <a:cs typeface="Helvetica" panose="020B0604020202020204" pitchFamily="34" charset="0"/>
              </a:rPr>
              <a:t>use </a:t>
            </a:r>
            <a:r>
              <a:rPr spc="-50" dirty="0">
                <a:latin typeface="Helvetica" panose="020B0604020202020204" pitchFamily="34" charset="0"/>
                <a:cs typeface="Helvetica" panose="020B0604020202020204" pitchFamily="34" charset="0"/>
              </a:rPr>
              <a:t>that </a:t>
            </a:r>
            <a:r>
              <a:rPr spc="25" dirty="0">
                <a:latin typeface="Helvetica" panose="020B0604020202020204" pitchFamily="34" charset="0"/>
                <a:cs typeface="Helvetica" panose="020B0604020202020204" pitchFamily="34" charset="0"/>
              </a:rPr>
              <a:t>set 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spc="-40" dirty="0">
                <a:latin typeface="Helvetica" panose="020B0604020202020204" pitchFamily="34" charset="0"/>
                <a:cs typeface="Helvetica" panose="020B0604020202020204" pitchFamily="34" charset="0"/>
              </a:rPr>
              <a:t>evaluate 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spc="-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55" dirty="0">
                <a:latin typeface="Helvetica" panose="020B0604020202020204" pitchFamily="34" charset="0"/>
                <a:cs typeface="Helvetica" panose="020B0604020202020204" pitchFamily="34" charset="0"/>
              </a:rPr>
              <a:t>hyperparameters.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marR="220979" indent="-228600">
              <a:lnSpc>
                <a:spcPts val="3000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  <a:tab pos="4505325" algn="l"/>
              </a:tabLst>
            </a:pPr>
            <a:r>
              <a:rPr spc="-160" dirty="0">
                <a:latin typeface="Helvetica" panose="020B0604020202020204" pitchFamily="34" charset="0"/>
                <a:cs typeface="Helvetica" panose="020B0604020202020204" pitchFamily="34" charset="0"/>
              </a:rPr>
              <a:t>Typically, </a:t>
            </a:r>
            <a:r>
              <a:rPr spc="-15" dirty="0">
                <a:latin typeface="Helvetica" panose="020B0604020202020204" pitchFamily="34" charset="0"/>
                <a:cs typeface="Helvetica" panose="020B0604020202020204" pitchFamily="34" charset="0"/>
              </a:rPr>
              <a:t>multiple</a:t>
            </a:r>
            <a:r>
              <a:rPr spc="19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30" dirty="0">
                <a:latin typeface="Helvetica" panose="020B0604020202020204" pitchFamily="34" charset="0"/>
                <a:cs typeface="Helvetica" panose="020B0604020202020204" pitchFamily="34" charset="0"/>
              </a:rPr>
              <a:t>rounds</a:t>
            </a:r>
            <a:r>
              <a:rPr spc="1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1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en-IN" spc="-1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2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cross-validation </a:t>
            </a:r>
            <a:r>
              <a:rPr spc="-65" dirty="0">
                <a:latin typeface="Helvetica" panose="020B0604020202020204" pitchFamily="34" charset="0"/>
                <a:cs typeface="Helvetica" panose="020B0604020202020204" pitchFamily="34" charset="0"/>
              </a:rPr>
              <a:t>are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performed </a:t>
            </a:r>
            <a:r>
              <a:rPr spc="-75" dirty="0">
                <a:latin typeface="Helvetica" panose="020B0604020202020204" pitchFamily="34" charset="0"/>
                <a:cs typeface="Helvetica" panose="020B0604020202020204" pitchFamily="34" charset="0"/>
              </a:rPr>
              <a:t>using  </a:t>
            </a:r>
            <a:r>
              <a:rPr spc="-35" dirty="0">
                <a:latin typeface="Helvetica" panose="020B0604020202020204" pitchFamily="34" charset="0"/>
                <a:cs typeface="Helvetica" panose="020B0604020202020204" pitchFamily="34" charset="0"/>
              </a:rPr>
              <a:t>different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30" dirty="0">
                <a:latin typeface="Helvetica" panose="020B0604020202020204" pitchFamily="34" charset="0"/>
                <a:cs typeface="Helvetica" panose="020B0604020202020204" pitchFamily="34" charset="0"/>
              </a:rPr>
              <a:t>partitions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98500" lvl="1" indent="-228600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698500" algn="l"/>
              </a:tabLst>
            </a:pPr>
            <a:r>
              <a:rPr sz="1600" spc="-50" dirty="0">
                <a:latin typeface="Helvetica" panose="020B0604020202020204" pitchFamily="34" charset="0"/>
                <a:cs typeface="Helvetica" panose="020B0604020202020204" pitchFamily="34" charset="0"/>
              </a:rPr>
              <a:t>Can </a:t>
            </a:r>
            <a:r>
              <a:rPr sz="1600" spc="-45" dirty="0">
                <a:latin typeface="Helvetica" panose="020B0604020202020204" pitchFamily="34" charset="0"/>
                <a:cs typeface="Helvetica" panose="020B0604020202020204" pitchFamily="34" charset="0"/>
              </a:rPr>
              <a:t>get </a:t>
            </a:r>
            <a:r>
              <a:rPr sz="1600" spc="-95" dirty="0">
                <a:latin typeface="Helvetica" panose="020B0604020202020204" pitchFamily="34" charset="0"/>
                <a:cs typeface="Helvetica" panose="020B0604020202020204" pitchFamily="34" charset="0"/>
              </a:rPr>
              <a:t>a </a:t>
            </a:r>
            <a:r>
              <a:rPr sz="1600" spc="-85" dirty="0">
                <a:latin typeface="Helvetica" panose="020B0604020202020204" pitchFamily="34" charset="0"/>
                <a:cs typeface="Helvetica" panose="020B0604020202020204" pitchFamily="34" charset="0"/>
              </a:rPr>
              <a:t>very </a:t>
            </a:r>
            <a:r>
              <a:rPr sz="1600" spc="-10" dirty="0">
                <a:latin typeface="Helvetica" panose="020B0604020202020204" pitchFamily="34" charset="0"/>
                <a:cs typeface="Helvetica" panose="020B0604020202020204" pitchFamily="34" charset="0"/>
              </a:rPr>
              <a:t>good </a:t>
            </a:r>
            <a:r>
              <a:rPr sz="1600" spc="-50" dirty="0">
                <a:latin typeface="Helvetica" panose="020B0604020202020204" pitchFamily="34" charset="0"/>
                <a:cs typeface="Helvetica" panose="020B0604020202020204" pitchFamily="34" charset="0"/>
              </a:rPr>
              <a:t>sense </a:t>
            </a:r>
            <a:r>
              <a:rPr sz="1600" dirty="0">
                <a:latin typeface="Helvetica" panose="020B0604020202020204" pitchFamily="34" charset="0"/>
                <a:cs typeface="Helvetica" panose="020B0604020202020204" pitchFamily="34" charset="0"/>
              </a:rPr>
              <a:t>of </a:t>
            </a:r>
            <a:r>
              <a:rPr sz="1600" spc="-40" dirty="0">
                <a:latin typeface="Helvetica" panose="020B0604020202020204" pitchFamily="34" charset="0"/>
                <a:cs typeface="Helvetica" panose="020B0604020202020204" pitchFamily="34" charset="0"/>
              </a:rPr>
              <a:t>how </a:t>
            </a:r>
            <a:r>
              <a:rPr sz="1600" spc="-10" dirty="0">
                <a:latin typeface="Helvetica" panose="020B0604020202020204" pitchFamily="34" charset="0"/>
                <a:cs typeface="Helvetica" panose="020B0604020202020204" pitchFamily="34" charset="0"/>
              </a:rPr>
              <a:t>good </a:t>
            </a:r>
            <a:r>
              <a:rPr sz="1600" spc="-5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z="1600" spc="-40" dirty="0">
                <a:latin typeface="Helvetica" panose="020B0604020202020204" pitchFamily="34" charset="0"/>
                <a:cs typeface="Helvetica" panose="020B0604020202020204" pitchFamily="34" charset="0"/>
              </a:rPr>
              <a:t>hyperparameters</a:t>
            </a:r>
            <a:r>
              <a:rPr sz="1600" spc="10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600" spc="-55" dirty="0">
                <a:latin typeface="Helvetica" panose="020B0604020202020204" pitchFamily="34" charset="0"/>
                <a:cs typeface="Helvetica" panose="020B0604020202020204" pitchFamily="34" charset="0"/>
              </a:rPr>
              <a:t>are</a:t>
            </a:r>
            <a:endParaRPr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8500" algn="l"/>
              </a:tabLst>
            </a:pPr>
            <a:r>
              <a:rPr sz="1600" spc="-45" dirty="0">
                <a:latin typeface="Helvetica" panose="020B0604020202020204" pitchFamily="34" charset="0"/>
                <a:cs typeface="Helvetica" panose="020B0604020202020204" pitchFamily="34" charset="0"/>
              </a:rPr>
              <a:t>But </a:t>
            </a:r>
            <a:r>
              <a:rPr sz="1600" spc="-30" dirty="0">
                <a:latin typeface="Helvetica" panose="020B0604020202020204" pitchFamily="34" charset="0"/>
                <a:cs typeface="Helvetica" panose="020B0604020202020204" pitchFamily="34" charset="0"/>
              </a:rPr>
              <a:t>at </a:t>
            </a:r>
            <a:r>
              <a:rPr sz="1600" spc="-95" dirty="0">
                <a:latin typeface="Helvetica" panose="020B0604020202020204" pitchFamily="34" charset="0"/>
                <a:cs typeface="Helvetica" panose="020B0604020202020204" pitchFamily="34" charset="0"/>
              </a:rPr>
              <a:t>a </a:t>
            </a:r>
            <a:r>
              <a:rPr sz="1600" dirty="0">
                <a:latin typeface="Helvetica" panose="020B0604020202020204" pitchFamily="34" charset="0"/>
                <a:cs typeface="Helvetica" panose="020B0604020202020204" pitchFamily="34" charset="0"/>
              </a:rPr>
              <a:t>significant </a:t>
            </a:r>
            <a:r>
              <a:rPr sz="1600" spc="-10" dirty="0">
                <a:latin typeface="Helvetica" panose="020B0604020202020204" pitchFamily="34" charset="0"/>
                <a:cs typeface="Helvetica" panose="020B0604020202020204" pitchFamily="34" charset="0"/>
              </a:rPr>
              <a:t>computational</a:t>
            </a:r>
            <a:r>
              <a:rPr sz="1600" spc="16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600" spc="-35" dirty="0">
                <a:latin typeface="Helvetica" panose="020B0604020202020204" pitchFamily="34" charset="0"/>
                <a:cs typeface="Helvetica" panose="020B0604020202020204" pitchFamily="34" charset="0"/>
              </a:rPr>
              <a:t>cost!</a:t>
            </a:r>
            <a:endParaRPr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segment: Machine Learning Pipeline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28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Machine Learning Pipeline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err="1"/>
              <a:t>Dr.</a:t>
            </a:r>
            <a:r>
              <a:rPr lang="en-IN" dirty="0"/>
              <a:t> </a:t>
            </a:r>
            <a:r>
              <a:rPr lang="en-IN" dirty="0" err="1"/>
              <a:t>Sugata</a:t>
            </a:r>
            <a:r>
              <a:rPr lang="en-IN" dirty="0"/>
              <a:t> </a:t>
            </a:r>
            <a:r>
              <a:rPr lang="en-IN" dirty="0" err="1" smtClean="0"/>
              <a:t>Ghosal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sugata.ghosal@pilani.bits-pilani.ac.in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5482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This Segment</a:t>
            </a:r>
            <a:endParaRPr lang="en-US" dirty="0"/>
          </a:p>
        </p:txBody>
      </p:sp>
      <p:sp>
        <p:nvSpPr>
          <p:cNvPr id="96153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What is </a:t>
            </a:r>
            <a:r>
              <a:rPr lang="en-US" dirty="0" err="1" smtClean="0"/>
              <a:t>MLOps</a:t>
            </a:r>
            <a:endParaRPr lang="en-US" dirty="0" smtClean="0"/>
          </a:p>
          <a:p>
            <a:r>
              <a:rPr lang="en-US" dirty="0" err="1" smtClean="0"/>
              <a:t>DevOps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MLOps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Level 0 </a:t>
            </a:r>
            <a:r>
              <a:rPr lang="en-US" dirty="0" err="1" smtClean="0"/>
              <a:t>MLOps</a:t>
            </a:r>
            <a:endParaRPr lang="en-US" dirty="0" smtClean="0"/>
          </a:p>
          <a:p>
            <a:pPr lvl="1"/>
            <a:r>
              <a:rPr lang="en-US" dirty="0" smtClean="0"/>
              <a:t>Continuous Training</a:t>
            </a:r>
          </a:p>
          <a:p>
            <a:pPr lvl="1"/>
            <a:endParaRPr lang="en-US" dirty="0"/>
          </a:p>
          <a:p>
            <a:r>
              <a:rPr lang="en-US" dirty="0" smtClean="0"/>
              <a:t>Level 1 </a:t>
            </a:r>
            <a:r>
              <a:rPr lang="en-US" dirty="0" err="1" smtClean="0"/>
              <a:t>MLOps</a:t>
            </a:r>
            <a:endParaRPr lang="en-US" dirty="0" smtClean="0"/>
          </a:p>
          <a:p>
            <a:pPr lvl="2"/>
            <a:r>
              <a:rPr lang="en-US" dirty="0" smtClean="0"/>
              <a:t>Continuous Integration, Delivery</a:t>
            </a:r>
          </a:p>
          <a:p>
            <a:pPr lvl="2"/>
            <a:endParaRPr lang="en-US" dirty="0"/>
          </a:p>
          <a:p>
            <a:r>
              <a:rPr lang="en-US" dirty="0" smtClean="0"/>
              <a:t>Frameworks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857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is </a:t>
            </a:r>
            <a:r>
              <a:rPr lang="en-IN" dirty="0" err="1" smtClean="0"/>
              <a:t>MLOps</a:t>
            </a:r>
            <a:r>
              <a:rPr lang="en-IN" dirty="0" smtClean="0"/>
              <a:t>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35279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A</a:t>
            </a:r>
            <a:r>
              <a:rPr lang="en-US" dirty="0" smtClean="0"/>
              <a:t>n engineering </a:t>
            </a:r>
            <a:r>
              <a:rPr lang="en-US" dirty="0"/>
              <a:t>culture and practice that aims at unifying ML system development (</a:t>
            </a:r>
            <a:r>
              <a:rPr lang="en-US" dirty="0" err="1"/>
              <a:t>Dev</a:t>
            </a:r>
            <a:r>
              <a:rPr lang="en-US" dirty="0"/>
              <a:t>) and ML system operation (Ops</a:t>
            </a:r>
            <a:r>
              <a:rPr lang="en-US" dirty="0" smtClean="0"/>
              <a:t>).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Automation </a:t>
            </a:r>
            <a:r>
              <a:rPr lang="en-US" dirty="0"/>
              <a:t>and monitoring at all steps of ML system construction, including integration, testing, releasing, deployment and infrastructure management</a:t>
            </a:r>
            <a:r>
              <a:rPr lang="en-US" dirty="0" smtClean="0"/>
              <a:t>.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Data scientists can implement and train an ML model with predictive performance on an offline </a:t>
            </a:r>
            <a:r>
              <a:rPr lang="en-US" dirty="0" smtClean="0"/>
              <a:t>validation (holdout) </a:t>
            </a:r>
            <a:r>
              <a:rPr lang="en-US" dirty="0"/>
              <a:t>dataset, given relevant training data for their use </a:t>
            </a:r>
            <a:r>
              <a:rPr lang="en-US" dirty="0" smtClean="0"/>
              <a:t>case.</a:t>
            </a:r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/>
              <a:t>However</a:t>
            </a:r>
            <a:r>
              <a:rPr lang="en-US" dirty="0"/>
              <a:t>, the real challenge </a:t>
            </a:r>
            <a:r>
              <a:rPr lang="en-US" dirty="0" smtClean="0"/>
              <a:t>is </a:t>
            </a:r>
            <a:r>
              <a:rPr lang="en-US" dirty="0"/>
              <a:t>building an integrated ML system and to continuously operate it in production. 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A</a:t>
            </a:r>
            <a:r>
              <a:rPr lang="en-US" dirty="0" smtClean="0"/>
              <a:t>pply</a:t>
            </a:r>
            <a:r>
              <a:rPr lang="en-US" dirty="0"/>
              <a:t> </a:t>
            </a:r>
            <a:r>
              <a:rPr lang="en-US" dirty="0" err="1" smtClean="0"/>
              <a:t>DevOps</a:t>
            </a:r>
            <a:r>
              <a:rPr lang="en-US" dirty="0" smtClean="0"/>
              <a:t> principles </a:t>
            </a:r>
            <a:r>
              <a:rPr lang="en-US" dirty="0"/>
              <a:t>to ML </a:t>
            </a:r>
            <a:r>
              <a:rPr lang="en-US" dirty="0" smtClean="0"/>
              <a:t>systems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303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Ecosystem of ML System Components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small fraction of a real-world ML system is composed of the ML code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752600"/>
            <a:ext cx="10295221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2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DevOps</a:t>
            </a:r>
            <a:r>
              <a:rPr lang="en-IN" dirty="0" smtClean="0"/>
              <a:t> Vs. </a:t>
            </a:r>
            <a:r>
              <a:rPr lang="en-IN" dirty="0" err="1" smtClean="0"/>
              <a:t>MLOps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267462" cy="5029199"/>
          </a:xfrm>
        </p:spPr>
        <p:txBody>
          <a:bodyPr>
            <a:noAutofit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for developing </a:t>
            </a:r>
            <a:r>
              <a:rPr lang="en-US" dirty="0"/>
              <a:t>and operating large-scale software </a:t>
            </a:r>
            <a:r>
              <a:rPr lang="en-US" dirty="0" smtClean="0"/>
              <a:t>systems provides </a:t>
            </a:r>
            <a:r>
              <a:rPr lang="en-US" dirty="0"/>
              <a:t>benefits such as </a:t>
            </a:r>
            <a:endParaRPr lang="en-US" dirty="0" smtClean="0"/>
          </a:p>
          <a:p>
            <a:pPr lvl="1"/>
            <a:r>
              <a:rPr lang="en-US" dirty="0" smtClean="0"/>
              <a:t>shortening </a:t>
            </a:r>
            <a:r>
              <a:rPr lang="en-US" dirty="0"/>
              <a:t>the development </a:t>
            </a:r>
            <a:r>
              <a:rPr lang="en-US" dirty="0" smtClean="0"/>
              <a:t>cycles</a:t>
            </a:r>
          </a:p>
          <a:p>
            <a:pPr lvl="1"/>
            <a:r>
              <a:rPr lang="en-US" dirty="0" smtClean="0"/>
              <a:t>increasing </a:t>
            </a:r>
            <a:r>
              <a:rPr lang="en-US" dirty="0"/>
              <a:t>deployment velocity, and </a:t>
            </a:r>
            <a:endParaRPr lang="en-US" dirty="0" smtClean="0"/>
          </a:p>
          <a:p>
            <a:pPr lvl="1"/>
            <a:r>
              <a:rPr lang="en-US" dirty="0" smtClean="0"/>
              <a:t>dependable releases.</a:t>
            </a:r>
          </a:p>
          <a:p>
            <a:r>
              <a:rPr lang="en-US" dirty="0" smtClean="0"/>
              <a:t>Two key concepts</a:t>
            </a:r>
            <a:endParaRPr lang="en-US" dirty="0"/>
          </a:p>
          <a:p>
            <a:pPr lvl="1"/>
            <a:r>
              <a:rPr lang="en-US" dirty="0" smtClean="0"/>
              <a:t>Continuous </a:t>
            </a:r>
            <a:r>
              <a:rPr lang="en-US" dirty="0"/>
              <a:t>Integration (</a:t>
            </a:r>
            <a:r>
              <a:rPr lang="en-US" dirty="0" smtClean="0"/>
              <a:t>CI)</a:t>
            </a:r>
            <a:endParaRPr lang="en-US" dirty="0"/>
          </a:p>
          <a:p>
            <a:pPr lvl="1"/>
            <a:r>
              <a:rPr lang="en-US" dirty="0" smtClean="0"/>
              <a:t>Continuous </a:t>
            </a:r>
            <a:r>
              <a:rPr lang="en-US" dirty="0"/>
              <a:t>Delivery (CD)</a:t>
            </a:r>
          </a:p>
          <a:p>
            <a:r>
              <a:rPr lang="en-US" dirty="0"/>
              <a:t>An ML system is a software system, so similar practices apply to </a:t>
            </a:r>
            <a:r>
              <a:rPr lang="en-US" dirty="0" smtClean="0"/>
              <a:t>reliably </a:t>
            </a:r>
            <a:r>
              <a:rPr lang="en-US" dirty="0"/>
              <a:t>build and operate </a:t>
            </a:r>
            <a:r>
              <a:rPr lang="en-US" dirty="0" smtClean="0"/>
              <a:t>at </a:t>
            </a:r>
            <a:r>
              <a:rPr lang="en-US" dirty="0"/>
              <a:t>scale.</a:t>
            </a:r>
          </a:p>
          <a:p>
            <a:r>
              <a:rPr lang="en-US" dirty="0"/>
              <a:t>However, ML systems differ from other software </a:t>
            </a:r>
            <a:r>
              <a:rPr lang="en-US" dirty="0" smtClean="0"/>
              <a:t>systems</a:t>
            </a:r>
          </a:p>
          <a:p>
            <a:pPr lvl="1"/>
            <a:r>
              <a:rPr lang="en-US" dirty="0" smtClean="0"/>
              <a:t>Team </a:t>
            </a:r>
            <a:r>
              <a:rPr lang="en-US" dirty="0"/>
              <a:t>skills: </a:t>
            </a:r>
            <a:r>
              <a:rPr lang="en-US" dirty="0" smtClean="0"/>
              <a:t>focus </a:t>
            </a:r>
            <a:r>
              <a:rPr lang="en-US" dirty="0"/>
              <a:t>on exploratory data analysis, model development, and </a:t>
            </a:r>
            <a:r>
              <a:rPr lang="en-US" dirty="0" smtClean="0"/>
              <a:t>experimentation.</a:t>
            </a:r>
          </a:p>
          <a:p>
            <a:pPr lvl="1"/>
            <a:r>
              <a:rPr lang="en-US" dirty="0" smtClean="0"/>
              <a:t>Development</a:t>
            </a:r>
            <a:r>
              <a:rPr lang="en-US" dirty="0"/>
              <a:t>: ML is experimental in nature. </a:t>
            </a:r>
            <a:endParaRPr lang="en-US" dirty="0" smtClean="0"/>
          </a:p>
          <a:p>
            <a:pPr lvl="2"/>
            <a:r>
              <a:rPr lang="en-US" dirty="0" smtClean="0"/>
              <a:t>The </a:t>
            </a:r>
            <a:r>
              <a:rPr lang="en-US" dirty="0"/>
              <a:t>challenge is tracking what worked and what </a:t>
            </a:r>
            <a:r>
              <a:rPr lang="en-US" dirty="0" smtClean="0"/>
              <a:t>did not, maintaining reproducibility, and maximizing code reusability.</a:t>
            </a:r>
          </a:p>
          <a:p>
            <a:pPr lvl="1"/>
            <a:r>
              <a:rPr lang="en-US" dirty="0" smtClean="0"/>
              <a:t>Testing</a:t>
            </a:r>
            <a:r>
              <a:rPr lang="en-US" dirty="0"/>
              <a:t>: </a:t>
            </a:r>
            <a:r>
              <a:rPr lang="en-US" dirty="0" smtClean="0"/>
              <a:t>Additional testing needed for data validation, trained </a:t>
            </a:r>
            <a:r>
              <a:rPr lang="en-US" dirty="0"/>
              <a:t>model quality evaluation, and </a:t>
            </a:r>
            <a:r>
              <a:rPr lang="en-US" dirty="0" smtClean="0"/>
              <a:t>model validation.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708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 Matrix</a:t>
            </a:r>
          </a:p>
        </p:txBody>
      </p:sp>
      <p:graphicFrame>
        <p:nvGraphicFramePr>
          <p:cNvPr id="966659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776910"/>
              </p:ext>
            </p:extLst>
          </p:nvPr>
        </p:nvGraphicFramePr>
        <p:xfrm>
          <a:off x="2971800" y="1625600"/>
          <a:ext cx="6096000" cy="2794000"/>
        </p:xfrm>
        <a:graphic>
          <a:graphicData uri="http://schemas.openxmlformats.org/drawingml/2006/table">
            <a:tbl>
              <a:tblPr/>
              <a:tblGrid>
                <a:gridCol w="1524000"/>
                <a:gridCol w="1524000"/>
                <a:gridCol w="1524000"/>
                <a:gridCol w="1524000"/>
              </a:tblGrid>
              <a:tr h="660400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     PREDICTED CLASS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685800">
                <a:tc rowSpan="3"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/>
                      </a:r>
                      <a:b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ACTUAL</a:t>
                      </a:r>
                      <a:b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CLASS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C(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| j)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67310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C(Yes|Yes)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C(No|Yes)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7470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C(Yes|No)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C(No|No)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66682" name="Rectangle 26"/>
          <p:cNvSpPr>
            <a:spLocks noChangeArrowheads="1"/>
          </p:cNvSpPr>
          <p:nvPr/>
        </p:nvSpPr>
        <p:spPr bwMode="auto">
          <a:xfrm>
            <a:off x="2209800" y="5105400"/>
            <a:ext cx="7848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292100" indent="-292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8001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lang="en-US" sz="1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( </a:t>
            </a:r>
            <a:r>
              <a:rPr lang="en-US" sz="18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1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| j ): 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Cost of misclassifying class j example as class </a:t>
            </a:r>
            <a:r>
              <a:rPr lang="en-US" sz="1800" dirty="0" err="1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DevOps</a:t>
            </a:r>
            <a:r>
              <a:rPr lang="en-IN" dirty="0" smtClean="0"/>
              <a:t> Vs. </a:t>
            </a:r>
            <a:r>
              <a:rPr lang="en-IN" dirty="0" err="1" smtClean="0"/>
              <a:t>MLOps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9962661" cy="5029199"/>
          </a:xfrm>
        </p:spPr>
        <p:txBody>
          <a:bodyPr>
            <a:noAutofit/>
          </a:bodyPr>
          <a:lstStyle/>
          <a:p>
            <a:r>
              <a:rPr lang="en-US" dirty="0" smtClean="0"/>
              <a:t>Deployment</a:t>
            </a:r>
            <a:r>
              <a:rPr lang="en-US" dirty="0"/>
              <a:t>: </a:t>
            </a:r>
            <a:r>
              <a:rPr lang="en-US" dirty="0" smtClean="0"/>
              <a:t>a </a:t>
            </a:r>
            <a:r>
              <a:rPr lang="en-US" dirty="0"/>
              <a:t>multi-step pipeline to automatically retrain and deploy model. </a:t>
            </a:r>
          </a:p>
          <a:p>
            <a:pPr lvl="1"/>
            <a:r>
              <a:rPr lang="en-US" dirty="0" smtClean="0"/>
              <a:t>adds </a:t>
            </a:r>
            <a:r>
              <a:rPr lang="en-US" dirty="0"/>
              <a:t>complexity </a:t>
            </a:r>
            <a:endParaRPr lang="en-US" dirty="0" smtClean="0"/>
          </a:p>
          <a:p>
            <a:pPr lvl="1"/>
            <a:r>
              <a:rPr lang="en-US" dirty="0" smtClean="0"/>
              <a:t>Automation needed before </a:t>
            </a:r>
            <a:r>
              <a:rPr lang="en-US" dirty="0"/>
              <a:t>deployment by data scientists to train and validate new </a:t>
            </a:r>
            <a:r>
              <a:rPr lang="en-US" dirty="0" smtClean="0"/>
              <a:t>models.</a:t>
            </a:r>
          </a:p>
          <a:p>
            <a:r>
              <a:rPr lang="en-US" dirty="0" smtClean="0"/>
              <a:t>Production</a:t>
            </a:r>
            <a:r>
              <a:rPr lang="en-US" dirty="0"/>
              <a:t>: ML models can have reduced performance </a:t>
            </a:r>
            <a:r>
              <a:rPr lang="en-US" dirty="0" smtClean="0"/>
              <a:t>due </a:t>
            </a:r>
            <a:r>
              <a:rPr lang="en-US" dirty="0"/>
              <a:t>to constantly evolving data profiles. </a:t>
            </a:r>
            <a:endParaRPr lang="en-US" dirty="0" smtClean="0"/>
          </a:p>
          <a:p>
            <a:pPr lvl="1"/>
            <a:r>
              <a:rPr lang="en-US" dirty="0"/>
              <a:t>N</a:t>
            </a:r>
            <a:r>
              <a:rPr lang="en-US" dirty="0" smtClean="0"/>
              <a:t>eed </a:t>
            </a:r>
            <a:r>
              <a:rPr lang="en-US" dirty="0"/>
              <a:t>to track summary statistics of </a:t>
            </a:r>
            <a:r>
              <a:rPr lang="en-US" dirty="0" smtClean="0"/>
              <a:t>data </a:t>
            </a:r>
            <a:r>
              <a:rPr lang="en-US" dirty="0"/>
              <a:t>and </a:t>
            </a:r>
            <a:endParaRPr lang="en-US" dirty="0" smtClean="0"/>
          </a:p>
          <a:p>
            <a:pPr lvl="1"/>
            <a:r>
              <a:rPr lang="en-US" dirty="0" smtClean="0"/>
              <a:t>monitor </a:t>
            </a:r>
            <a:r>
              <a:rPr lang="en-US" dirty="0"/>
              <a:t>the online performance of </a:t>
            </a:r>
            <a:r>
              <a:rPr lang="en-US" dirty="0" smtClean="0"/>
              <a:t>model </a:t>
            </a:r>
            <a:r>
              <a:rPr lang="en-US" dirty="0"/>
              <a:t>to send notifications or roll </a:t>
            </a:r>
            <a:r>
              <a:rPr lang="en-US" dirty="0" smtClean="0"/>
              <a:t>back for suboptimal values</a:t>
            </a:r>
          </a:p>
          <a:p>
            <a:r>
              <a:rPr lang="en-US" dirty="0" smtClean="0"/>
              <a:t>ML </a:t>
            </a:r>
            <a:r>
              <a:rPr lang="en-US" dirty="0"/>
              <a:t>and other software systems are similar in </a:t>
            </a:r>
            <a:r>
              <a:rPr lang="en-US" dirty="0" smtClean="0"/>
              <a:t>CI of </a:t>
            </a:r>
            <a:r>
              <a:rPr lang="en-US" dirty="0"/>
              <a:t>source control, unit </a:t>
            </a:r>
            <a:r>
              <a:rPr lang="en-US" dirty="0" smtClean="0"/>
              <a:t>/ integration </a:t>
            </a:r>
            <a:r>
              <a:rPr lang="en-US" dirty="0"/>
              <a:t>testing, and </a:t>
            </a:r>
            <a:r>
              <a:rPr lang="en-US" dirty="0" smtClean="0"/>
              <a:t>CD of </a:t>
            </a:r>
            <a:r>
              <a:rPr lang="en-US" dirty="0"/>
              <a:t>the software module </a:t>
            </a:r>
            <a:r>
              <a:rPr lang="en-US" dirty="0" smtClean="0"/>
              <a:t>/ package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However</a:t>
            </a:r>
            <a:r>
              <a:rPr lang="en-US" dirty="0"/>
              <a:t>, in ML, </a:t>
            </a:r>
            <a:endParaRPr lang="en-US" dirty="0" smtClean="0"/>
          </a:p>
          <a:p>
            <a:pPr lvl="1"/>
            <a:r>
              <a:rPr lang="en-US" dirty="0" smtClean="0"/>
              <a:t>CI </a:t>
            </a:r>
            <a:r>
              <a:rPr lang="en-US" dirty="0"/>
              <a:t>is </a:t>
            </a:r>
            <a:r>
              <a:rPr lang="en-US" dirty="0" smtClean="0"/>
              <a:t>also about testing </a:t>
            </a:r>
            <a:r>
              <a:rPr lang="en-US" dirty="0"/>
              <a:t>and validating data, data schemas, and </a:t>
            </a:r>
            <a:r>
              <a:rPr lang="en-US" dirty="0" smtClean="0"/>
              <a:t>models.</a:t>
            </a:r>
          </a:p>
          <a:p>
            <a:pPr lvl="1"/>
            <a:r>
              <a:rPr lang="en-US" dirty="0" smtClean="0"/>
              <a:t>CD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dirty="0"/>
              <a:t>system (an ML training pipeline) that </a:t>
            </a:r>
            <a:r>
              <a:rPr lang="en-US" dirty="0" smtClean="0"/>
              <a:t>automatically deploys </a:t>
            </a:r>
            <a:r>
              <a:rPr lang="en-US" dirty="0"/>
              <a:t>another service (model prediction service).</a:t>
            </a:r>
          </a:p>
          <a:p>
            <a:r>
              <a:rPr lang="en-US" dirty="0" smtClean="0"/>
              <a:t>Continuous training (CT) </a:t>
            </a:r>
            <a:r>
              <a:rPr lang="en-US" dirty="0"/>
              <a:t>is a new property, unique to ML systems, </a:t>
            </a:r>
            <a:r>
              <a:rPr lang="en-US" dirty="0" smtClean="0"/>
              <a:t>that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concerned with automatically </a:t>
            </a:r>
            <a:r>
              <a:rPr lang="en-US" dirty="0" smtClean="0"/>
              <a:t>retraining the model in production </a:t>
            </a:r>
            <a:r>
              <a:rPr lang="en-US" dirty="0"/>
              <a:t>and serving the models.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13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Manual ML Steps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219200"/>
            <a:ext cx="10160000" cy="2133600"/>
          </a:xfrm>
        </p:spPr>
        <p:txBody>
          <a:bodyPr>
            <a:noAutofit/>
          </a:bodyPr>
          <a:lstStyle/>
          <a:p>
            <a:r>
              <a:rPr lang="en-US" dirty="0" smtClean="0"/>
              <a:t>Manual</a:t>
            </a:r>
            <a:r>
              <a:rPr lang="en-US" dirty="0"/>
              <a:t>, script-driven, and interactive process. </a:t>
            </a:r>
          </a:p>
          <a:p>
            <a:r>
              <a:rPr lang="en-US" dirty="0"/>
              <a:t>Disconnection between ML and operations, possibly leading to </a:t>
            </a:r>
            <a:r>
              <a:rPr lang="en-US" i="1" dirty="0"/>
              <a:t>training-serving skew</a:t>
            </a:r>
            <a:endParaRPr lang="en-US" dirty="0"/>
          </a:p>
          <a:p>
            <a:r>
              <a:rPr lang="en-US" dirty="0"/>
              <a:t>Infrequent release iterations. No CI, CD, active performance monitoring</a:t>
            </a:r>
          </a:p>
          <a:p>
            <a:r>
              <a:rPr lang="en-US" dirty="0"/>
              <a:t>Deploy </a:t>
            </a:r>
            <a:r>
              <a:rPr lang="en-US" dirty="0" smtClean="0"/>
              <a:t>trained Model </a:t>
            </a:r>
            <a:r>
              <a:rPr lang="en-US" dirty="0"/>
              <a:t>as a prediction service</a:t>
            </a:r>
          </a:p>
          <a:p>
            <a:r>
              <a:rPr lang="en-US" dirty="0" smtClean="0"/>
              <a:t>Deployment </a:t>
            </a:r>
            <a:r>
              <a:rPr lang="en-US" dirty="0"/>
              <a:t>process is concerned only with deploying the trained </a:t>
            </a:r>
            <a:r>
              <a:rPr lang="en-US" dirty="0" smtClean="0"/>
              <a:t>model as a prediction service, e.g., a </a:t>
            </a:r>
            <a:r>
              <a:rPr lang="en-US" dirty="0" err="1"/>
              <a:t>microservice</a:t>
            </a:r>
            <a:r>
              <a:rPr lang="en-US" dirty="0"/>
              <a:t> with a REST </a:t>
            </a:r>
            <a:r>
              <a:rPr lang="en-US" dirty="0" smtClean="0"/>
              <a:t>API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352800"/>
            <a:ext cx="9227024" cy="340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2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err="1" smtClean="0"/>
              <a:t>MLOps</a:t>
            </a:r>
            <a:r>
              <a:rPr lang="en-IN" dirty="0" smtClean="0"/>
              <a:t> Level 1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600" y="1981200"/>
            <a:ext cx="3200400" cy="40386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P</a:t>
            </a:r>
            <a:r>
              <a:rPr lang="en-US" dirty="0" smtClean="0"/>
              <a:t>erform </a:t>
            </a:r>
            <a:r>
              <a:rPr lang="en-US" dirty="0"/>
              <a:t>continuous </a:t>
            </a:r>
            <a:r>
              <a:rPr lang="en-US" dirty="0" smtClean="0"/>
              <a:t>training (CT) by  </a:t>
            </a:r>
            <a:r>
              <a:rPr lang="en-US" dirty="0"/>
              <a:t>automating the ML </a:t>
            </a:r>
            <a:r>
              <a:rPr lang="en-US" dirty="0" smtClean="0"/>
              <a:t>pipeline</a:t>
            </a:r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/>
              <a:t>Achieves continuous </a:t>
            </a:r>
            <a:r>
              <a:rPr lang="en-US" dirty="0"/>
              <a:t>delivery of model prediction service</a:t>
            </a:r>
            <a:r>
              <a:rPr lang="en-US" dirty="0" smtClean="0"/>
              <a:t>.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 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Automated </a:t>
            </a:r>
            <a:r>
              <a:rPr lang="en-US" dirty="0"/>
              <a:t>data and model validation steps to the </a:t>
            </a:r>
            <a:r>
              <a:rPr lang="en-US" dirty="0" smtClean="0"/>
              <a:t>pipeline</a:t>
            </a:r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/>
              <a:t>Needs pipeline </a:t>
            </a:r>
            <a:r>
              <a:rPr lang="en-US" dirty="0"/>
              <a:t>triggers and metadata management.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990600"/>
            <a:ext cx="8078266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42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 and Model Validation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952999"/>
          </a:xfrm>
        </p:spPr>
        <p:txBody>
          <a:bodyPr>
            <a:noAutofit/>
          </a:bodyPr>
          <a:lstStyle/>
          <a:p>
            <a:r>
              <a:rPr lang="en-US" b="1" dirty="0"/>
              <a:t>Data validation</a:t>
            </a:r>
            <a:r>
              <a:rPr lang="en-US" dirty="0"/>
              <a:t>: </a:t>
            </a:r>
            <a:r>
              <a:rPr lang="en-US" dirty="0" smtClean="0"/>
              <a:t>Required prior to </a:t>
            </a:r>
            <a:r>
              <a:rPr lang="en-US" dirty="0"/>
              <a:t>model training to decide whether </a:t>
            </a:r>
            <a:r>
              <a:rPr lang="en-US" dirty="0" smtClean="0"/>
              <a:t>to retrain </a:t>
            </a:r>
            <a:r>
              <a:rPr lang="en-US" dirty="0"/>
              <a:t>the model or stop the execution of the </a:t>
            </a:r>
            <a:r>
              <a:rPr lang="en-US" dirty="0" smtClean="0"/>
              <a:t>pipeline based on following</a:t>
            </a:r>
            <a:endParaRPr lang="en-US" dirty="0"/>
          </a:p>
          <a:p>
            <a:pPr lvl="1"/>
            <a:r>
              <a:rPr lang="en-US" dirty="0"/>
              <a:t>Data values skews: significant changes in the statistical properties of data, triggering </a:t>
            </a:r>
            <a:r>
              <a:rPr lang="en-US" dirty="0" smtClean="0"/>
              <a:t>retraining</a:t>
            </a:r>
          </a:p>
          <a:p>
            <a:pPr lvl="1"/>
            <a:r>
              <a:rPr lang="en-US" dirty="0" smtClean="0"/>
              <a:t>Data </a:t>
            </a:r>
            <a:r>
              <a:rPr lang="en-US" dirty="0"/>
              <a:t>schema skews: </a:t>
            </a:r>
            <a:r>
              <a:rPr lang="en-US" dirty="0" smtClean="0"/>
              <a:t>downstream </a:t>
            </a:r>
            <a:r>
              <a:rPr lang="en-US" dirty="0"/>
              <a:t>pipeline steps, including data processing and model training, receives data that doesn't comply with the expected schema. </a:t>
            </a:r>
            <a:endParaRPr lang="en-US" dirty="0" smtClean="0"/>
          </a:p>
          <a:p>
            <a:pPr lvl="2"/>
            <a:r>
              <a:rPr lang="en-US" dirty="0" smtClean="0"/>
              <a:t>stop </a:t>
            </a:r>
            <a:r>
              <a:rPr lang="en-US" dirty="0"/>
              <a:t>the pipeline </a:t>
            </a:r>
            <a:r>
              <a:rPr lang="en-US" dirty="0" smtClean="0"/>
              <a:t>to release </a:t>
            </a:r>
            <a:r>
              <a:rPr lang="en-US" dirty="0"/>
              <a:t>a fix or an update to the pipeline to handle these changes in the schema. </a:t>
            </a:r>
            <a:endParaRPr lang="en-US" dirty="0" smtClean="0"/>
          </a:p>
          <a:p>
            <a:pPr lvl="2"/>
            <a:r>
              <a:rPr lang="en-US" dirty="0" smtClean="0"/>
              <a:t>Schema </a:t>
            </a:r>
            <a:r>
              <a:rPr lang="en-US" dirty="0"/>
              <a:t>skews include receiving unexpected </a:t>
            </a:r>
            <a:r>
              <a:rPr lang="en-US" dirty="0" smtClean="0"/>
              <a:t>features or with unexpected values, </a:t>
            </a:r>
            <a:r>
              <a:rPr lang="en-US" dirty="0"/>
              <a:t>not receiving all the expected </a:t>
            </a:r>
            <a:r>
              <a:rPr lang="en-US" dirty="0" smtClean="0"/>
              <a:t>features</a:t>
            </a:r>
          </a:p>
          <a:p>
            <a:pPr marL="914400" lvl="2" indent="0">
              <a:buNone/>
            </a:pPr>
            <a:endParaRPr lang="en-US" dirty="0" smtClean="0"/>
          </a:p>
          <a:p>
            <a:r>
              <a:rPr lang="en-US" b="1" dirty="0" smtClean="0"/>
              <a:t>Model </a:t>
            </a:r>
            <a:r>
              <a:rPr lang="en-US" b="1" dirty="0"/>
              <a:t>validation</a:t>
            </a:r>
            <a:r>
              <a:rPr lang="en-US" dirty="0"/>
              <a:t>: </a:t>
            </a:r>
            <a:r>
              <a:rPr lang="en-US" dirty="0" smtClean="0"/>
              <a:t>Required after retraining the </a:t>
            </a:r>
            <a:r>
              <a:rPr lang="en-US" dirty="0"/>
              <a:t>model </a:t>
            </a:r>
            <a:r>
              <a:rPr lang="en-US" dirty="0" smtClean="0"/>
              <a:t>with </a:t>
            </a:r>
            <a:r>
              <a:rPr lang="en-US" dirty="0"/>
              <a:t>the new data. E</a:t>
            </a:r>
            <a:r>
              <a:rPr lang="en-US" dirty="0" smtClean="0"/>
              <a:t>valuate </a:t>
            </a:r>
            <a:r>
              <a:rPr lang="en-US" dirty="0"/>
              <a:t>and validate the model before </a:t>
            </a:r>
            <a:r>
              <a:rPr lang="en-US" dirty="0" smtClean="0"/>
              <a:t>promoting </a:t>
            </a:r>
            <a:r>
              <a:rPr lang="en-US" dirty="0"/>
              <a:t>to production. This </a:t>
            </a:r>
            <a:r>
              <a:rPr lang="en-US" i="1" dirty="0"/>
              <a:t>offline model validation</a:t>
            </a:r>
            <a:r>
              <a:rPr lang="en-US" dirty="0"/>
              <a:t> step consists </a:t>
            </a:r>
            <a:r>
              <a:rPr lang="en-US" dirty="0" smtClean="0"/>
              <a:t>of</a:t>
            </a:r>
            <a:endParaRPr lang="en-US" dirty="0"/>
          </a:p>
          <a:p>
            <a:pPr lvl="1"/>
            <a:r>
              <a:rPr lang="en-US" dirty="0" smtClean="0"/>
              <a:t>Producing </a:t>
            </a:r>
            <a:r>
              <a:rPr lang="en-US" dirty="0"/>
              <a:t>evaluation metric </a:t>
            </a:r>
            <a:r>
              <a:rPr lang="en-US" dirty="0" smtClean="0"/>
              <a:t>using </a:t>
            </a:r>
            <a:r>
              <a:rPr lang="en-US" dirty="0"/>
              <a:t>the trained model on </a:t>
            </a:r>
            <a:r>
              <a:rPr lang="en-US" dirty="0" smtClean="0"/>
              <a:t>test data </a:t>
            </a:r>
            <a:r>
              <a:rPr lang="en-US" dirty="0"/>
              <a:t>to assess the </a:t>
            </a:r>
            <a:r>
              <a:rPr lang="en-US" dirty="0" smtClean="0"/>
              <a:t>model quality.</a:t>
            </a:r>
          </a:p>
          <a:p>
            <a:pPr lvl="1"/>
            <a:r>
              <a:rPr lang="en-US" dirty="0" smtClean="0"/>
              <a:t>Comparing </a:t>
            </a:r>
            <a:r>
              <a:rPr lang="en-US" dirty="0"/>
              <a:t>the evaluation </a:t>
            </a:r>
            <a:r>
              <a:rPr lang="en-US" dirty="0" smtClean="0"/>
              <a:t>metrics of production </a:t>
            </a:r>
            <a:r>
              <a:rPr lang="en-US" dirty="0"/>
              <a:t>model, baseline model, or other business-requirement models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 smtClean="0"/>
              <a:t>Ensuring the consistency of model performance on </a:t>
            </a:r>
            <a:r>
              <a:rPr lang="en-US" dirty="0"/>
              <a:t>various </a:t>
            </a:r>
            <a:r>
              <a:rPr lang="en-US" dirty="0" smtClean="0"/>
              <a:t>data segments</a:t>
            </a:r>
            <a:endParaRPr lang="en-US" dirty="0"/>
          </a:p>
          <a:p>
            <a:pPr lvl="1"/>
            <a:r>
              <a:rPr lang="en-US" dirty="0"/>
              <a:t>T</a:t>
            </a:r>
            <a:r>
              <a:rPr lang="en-US" dirty="0" smtClean="0"/>
              <a:t>est model </a:t>
            </a:r>
            <a:r>
              <a:rPr lang="en-US" dirty="0"/>
              <a:t>for deployment, including infrastructure compatibility and </a:t>
            </a:r>
            <a:r>
              <a:rPr lang="en-US" dirty="0" smtClean="0"/>
              <a:t>API consistency 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ndergo</a:t>
            </a:r>
            <a:r>
              <a:rPr lang="en-US" dirty="0"/>
              <a:t> </a:t>
            </a:r>
            <a:r>
              <a:rPr lang="en-US" i="1" dirty="0"/>
              <a:t>online model validation</a:t>
            </a:r>
            <a:r>
              <a:rPr lang="en-US" dirty="0"/>
              <a:t>—in a canary deployment or an A/B </a:t>
            </a:r>
            <a:r>
              <a:rPr lang="en-US" dirty="0" smtClean="0"/>
              <a:t>testing setup</a:t>
            </a:r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356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Level 2: CI/CD and automated pipeline automation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66800"/>
            <a:ext cx="99822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72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Stages of CI/CD Automation Pipeline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14400" y="1592241"/>
            <a:ext cx="9829800" cy="4198960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US" b="1" dirty="0"/>
              <a:t>Development and experimentation</a:t>
            </a:r>
            <a:r>
              <a:rPr lang="en-US" dirty="0"/>
              <a:t>: </a:t>
            </a:r>
            <a:r>
              <a:rPr lang="en-US" dirty="0" smtClean="0"/>
              <a:t>iteratively </a:t>
            </a:r>
            <a:r>
              <a:rPr lang="en-US" dirty="0"/>
              <a:t>try </a:t>
            </a:r>
            <a:r>
              <a:rPr lang="en-US" dirty="0" smtClean="0"/>
              <a:t>new </a:t>
            </a:r>
            <a:r>
              <a:rPr lang="en-US" dirty="0"/>
              <a:t>ML algorithms </a:t>
            </a:r>
            <a:r>
              <a:rPr lang="en-US" dirty="0" smtClean="0"/>
              <a:t>and modeling. The </a:t>
            </a:r>
            <a:r>
              <a:rPr lang="en-US" dirty="0"/>
              <a:t>output </a:t>
            </a:r>
            <a:r>
              <a:rPr lang="en-US" dirty="0" smtClean="0"/>
              <a:t>is </a:t>
            </a:r>
            <a:r>
              <a:rPr lang="en-US" dirty="0"/>
              <a:t>the source code of the ML pipeline steps that are then pushed to a source repository.</a:t>
            </a:r>
          </a:p>
          <a:p>
            <a:pPr marL="342900" indent="-342900">
              <a:buFont typeface="+mj-lt"/>
              <a:buAutoNum type="arabicParenR"/>
            </a:pPr>
            <a:r>
              <a:rPr lang="en-US" b="1" dirty="0"/>
              <a:t>Pipeline continuous integration</a:t>
            </a:r>
            <a:r>
              <a:rPr lang="en-US" dirty="0"/>
              <a:t>: </a:t>
            </a:r>
            <a:r>
              <a:rPr lang="en-US" dirty="0" smtClean="0"/>
              <a:t>build </a:t>
            </a:r>
            <a:r>
              <a:rPr lang="en-US" dirty="0"/>
              <a:t>source code and run various tests. The outputs of this stage are pipeline components (packages, </a:t>
            </a:r>
            <a:r>
              <a:rPr lang="en-US" dirty="0" err="1"/>
              <a:t>executables</a:t>
            </a:r>
            <a:r>
              <a:rPr lang="en-US" dirty="0"/>
              <a:t>, and artifacts</a:t>
            </a:r>
            <a:r>
              <a:rPr lang="en-US" dirty="0" smtClean="0"/>
              <a:t>).</a:t>
            </a:r>
            <a:endParaRPr lang="en-US" dirty="0"/>
          </a:p>
          <a:p>
            <a:pPr marL="342900" indent="-342900">
              <a:buFont typeface="+mj-lt"/>
              <a:buAutoNum type="arabicParenR"/>
            </a:pPr>
            <a:r>
              <a:rPr lang="en-US" b="1" dirty="0"/>
              <a:t>Pipeline continuous delivery</a:t>
            </a:r>
            <a:r>
              <a:rPr lang="en-US" dirty="0"/>
              <a:t>: </a:t>
            </a:r>
            <a:r>
              <a:rPr lang="en-US" dirty="0" smtClean="0"/>
              <a:t>deploy artifacts </a:t>
            </a:r>
            <a:r>
              <a:rPr lang="en-US" dirty="0"/>
              <a:t>produced by the CI stage to the target environment. </a:t>
            </a:r>
            <a:endParaRPr lang="en-US" dirty="0" smtClean="0"/>
          </a:p>
          <a:p>
            <a:pPr marL="342900" indent="-342900">
              <a:buFont typeface="+mj-lt"/>
              <a:buAutoNum type="arabicParenR"/>
            </a:pPr>
            <a:r>
              <a:rPr lang="en-US" b="1" dirty="0" smtClean="0"/>
              <a:t>Automated training</a:t>
            </a:r>
            <a:r>
              <a:rPr lang="en-US" dirty="0"/>
              <a:t>: </a:t>
            </a:r>
            <a:r>
              <a:rPr lang="en-US" dirty="0" smtClean="0"/>
              <a:t>automatically </a:t>
            </a:r>
            <a:r>
              <a:rPr lang="en-US" dirty="0"/>
              <a:t>executed in production based on a schedule or </a:t>
            </a:r>
            <a:r>
              <a:rPr lang="en-US" dirty="0" smtClean="0"/>
              <a:t>trigger</a:t>
            </a:r>
            <a:r>
              <a:rPr lang="en-US" dirty="0"/>
              <a:t>.  </a:t>
            </a:r>
            <a:r>
              <a:rPr lang="en-US" dirty="0" smtClean="0"/>
              <a:t>The </a:t>
            </a:r>
            <a:r>
              <a:rPr lang="en-US" dirty="0"/>
              <a:t>output </a:t>
            </a:r>
            <a:r>
              <a:rPr lang="en-US" dirty="0" smtClean="0"/>
              <a:t>is </a:t>
            </a:r>
            <a:r>
              <a:rPr lang="en-US" dirty="0"/>
              <a:t>a trained model </a:t>
            </a:r>
            <a:r>
              <a:rPr lang="en-US" dirty="0" smtClean="0"/>
              <a:t>pushed </a:t>
            </a:r>
            <a:r>
              <a:rPr lang="en-US" dirty="0"/>
              <a:t>to the model registry.</a:t>
            </a:r>
          </a:p>
          <a:p>
            <a:pPr marL="342900" indent="-342900">
              <a:buFont typeface="+mj-lt"/>
              <a:buAutoNum type="arabicParenR"/>
            </a:pPr>
            <a:r>
              <a:rPr lang="en-US" b="1" dirty="0"/>
              <a:t>Model continuous delivery</a:t>
            </a:r>
            <a:r>
              <a:rPr lang="en-US" dirty="0"/>
              <a:t>: </a:t>
            </a:r>
            <a:r>
              <a:rPr lang="en-US" dirty="0" smtClean="0"/>
              <a:t>serve </a:t>
            </a:r>
            <a:r>
              <a:rPr lang="en-US" dirty="0"/>
              <a:t>the trained model as a prediction service for the predictions. </a:t>
            </a:r>
          </a:p>
          <a:p>
            <a:pPr marL="342900" indent="-342900">
              <a:buFont typeface="+mj-lt"/>
              <a:buAutoNum type="arabicParenR"/>
            </a:pPr>
            <a:r>
              <a:rPr lang="en-US" b="1" dirty="0"/>
              <a:t>Monitoring</a:t>
            </a:r>
            <a:r>
              <a:rPr lang="en-US" dirty="0"/>
              <a:t>: </a:t>
            </a:r>
            <a:r>
              <a:rPr lang="en-US" dirty="0" smtClean="0"/>
              <a:t>collect </a:t>
            </a:r>
            <a:r>
              <a:rPr lang="en-US" dirty="0"/>
              <a:t>statistics on the model performance based on live data. The output </a:t>
            </a:r>
            <a:r>
              <a:rPr lang="en-US" dirty="0" smtClean="0"/>
              <a:t>is </a:t>
            </a:r>
            <a:r>
              <a:rPr lang="en-US" dirty="0"/>
              <a:t>a trigger to execute the pipeline or to execute a new experiment cycle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240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Stages of the CI/CD automated ML pipeline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524001"/>
            <a:ext cx="10896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1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Continuous Integration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5029199"/>
          </a:xfrm>
        </p:spPr>
        <p:txBody>
          <a:bodyPr>
            <a:noAutofit/>
          </a:bodyPr>
          <a:lstStyle/>
          <a:p>
            <a:r>
              <a:rPr lang="en-US" dirty="0" smtClean="0"/>
              <a:t>Pipeline </a:t>
            </a:r>
            <a:r>
              <a:rPr lang="en-US" dirty="0"/>
              <a:t>and its components are built, tested, and packaged when </a:t>
            </a:r>
            <a:endParaRPr lang="en-US" dirty="0" smtClean="0"/>
          </a:p>
          <a:p>
            <a:pPr lvl="1"/>
            <a:r>
              <a:rPr lang="en-US" dirty="0" smtClean="0"/>
              <a:t>new </a:t>
            </a:r>
            <a:r>
              <a:rPr lang="en-US" dirty="0"/>
              <a:t>code is committed or </a:t>
            </a:r>
            <a:endParaRPr lang="en-US" dirty="0" smtClean="0"/>
          </a:p>
          <a:p>
            <a:pPr lvl="1"/>
            <a:r>
              <a:rPr lang="en-US" dirty="0" smtClean="0"/>
              <a:t>pushed </a:t>
            </a:r>
            <a:r>
              <a:rPr lang="en-US" dirty="0"/>
              <a:t>to the source code repository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r>
              <a:rPr lang="en-US" dirty="0" smtClean="0"/>
              <a:t>Besides </a:t>
            </a:r>
            <a:r>
              <a:rPr lang="en-US" dirty="0"/>
              <a:t>building packages, container images, and </a:t>
            </a:r>
            <a:r>
              <a:rPr lang="en-US" dirty="0" err="1"/>
              <a:t>executables</a:t>
            </a:r>
            <a:r>
              <a:rPr lang="en-US" dirty="0"/>
              <a:t>, </a:t>
            </a:r>
            <a:r>
              <a:rPr lang="en-US" dirty="0" smtClean="0"/>
              <a:t>CI </a:t>
            </a:r>
            <a:r>
              <a:rPr lang="en-US" dirty="0"/>
              <a:t>process can </a:t>
            </a:r>
            <a:r>
              <a:rPr lang="en-US" dirty="0" smtClean="0"/>
              <a:t>include</a:t>
            </a:r>
            <a:endParaRPr lang="en-US" dirty="0"/>
          </a:p>
          <a:p>
            <a:pPr lvl="1"/>
            <a:r>
              <a:rPr lang="en-US" dirty="0" smtClean="0"/>
              <a:t>Unit testing </a:t>
            </a:r>
            <a:r>
              <a:rPr lang="en-US" dirty="0"/>
              <a:t>feature engineering </a:t>
            </a:r>
            <a:r>
              <a:rPr lang="en-US" dirty="0" smtClean="0"/>
              <a:t>logic.</a:t>
            </a:r>
          </a:p>
          <a:p>
            <a:pPr lvl="1"/>
            <a:r>
              <a:rPr lang="en-US" dirty="0" smtClean="0"/>
              <a:t>Unit </a:t>
            </a:r>
            <a:r>
              <a:rPr lang="en-US" dirty="0"/>
              <a:t>testing the different </a:t>
            </a:r>
            <a:r>
              <a:rPr lang="en-US" dirty="0" smtClean="0"/>
              <a:t>methods implemented in your model. </a:t>
            </a:r>
          </a:p>
          <a:p>
            <a:pPr lvl="2"/>
            <a:r>
              <a:rPr lang="en-US" dirty="0" smtClean="0"/>
              <a:t>For </a:t>
            </a:r>
            <a:r>
              <a:rPr lang="en-US" dirty="0"/>
              <a:t>example, you have a function that accepts a categorical data column and you encode the function as a one-hot </a:t>
            </a:r>
            <a:r>
              <a:rPr lang="en-US" dirty="0" smtClean="0"/>
              <a:t>feature.</a:t>
            </a:r>
          </a:p>
          <a:p>
            <a:pPr lvl="1"/>
            <a:r>
              <a:rPr lang="en-US" dirty="0" smtClean="0"/>
              <a:t>Testing for training convergence </a:t>
            </a:r>
          </a:p>
          <a:p>
            <a:pPr lvl="1"/>
            <a:r>
              <a:rPr lang="en-US" dirty="0" smtClean="0"/>
              <a:t>Testing for </a:t>
            </a:r>
            <a:r>
              <a:rPr lang="en-US" dirty="0"/>
              <a:t> </a:t>
            </a:r>
            <a:r>
              <a:rPr lang="en-US" dirty="0" err="1"/>
              <a:t>NaN</a:t>
            </a:r>
            <a:r>
              <a:rPr lang="en-US" dirty="0"/>
              <a:t> values due to dividing by zero or manipulating small or large </a:t>
            </a:r>
            <a:r>
              <a:rPr lang="en-US" dirty="0" smtClean="0"/>
              <a:t>values.</a:t>
            </a:r>
          </a:p>
          <a:p>
            <a:pPr lvl="1"/>
            <a:r>
              <a:rPr lang="en-US" dirty="0" smtClean="0"/>
              <a:t>Testing </a:t>
            </a:r>
            <a:r>
              <a:rPr lang="en-US" dirty="0"/>
              <a:t>that each component in the pipeline produces the expected </a:t>
            </a:r>
            <a:r>
              <a:rPr lang="en-US" dirty="0" smtClean="0"/>
              <a:t>artifacts.</a:t>
            </a:r>
          </a:p>
          <a:p>
            <a:pPr lvl="1"/>
            <a:r>
              <a:rPr lang="en-US" dirty="0" smtClean="0"/>
              <a:t>Testing </a:t>
            </a:r>
            <a:r>
              <a:rPr lang="en-US" dirty="0"/>
              <a:t>integration between pipeline components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050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Continuous Delivery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886199"/>
          </a:xfrm>
        </p:spPr>
        <p:txBody>
          <a:bodyPr>
            <a:noAutofit/>
          </a:bodyPr>
          <a:lstStyle/>
          <a:p>
            <a:r>
              <a:rPr lang="en-US" dirty="0"/>
              <a:t>C</a:t>
            </a:r>
            <a:r>
              <a:rPr lang="en-US" dirty="0" smtClean="0"/>
              <a:t>ontinuously </a:t>
            </a:r>
            <a:r>
              <a:rPr lang="en-US" dirty="0"/>
              <a:t>delivers new pipeline implementations to the target environment </a:t>
            </a:r>
            <a:endParaRPr lang="en-US" dirty="0" smtClean="0"/>
          </a:p>
          <a:p>
            <a:pPr lvl="1"/>
            <a:r>
              <a:rPr lang="en-US" dirty="0" smtClean="0"/>
              <a:t>prediction </a:t>
            </a:r>
            <a:r>
              <a:rPr lang="en-US" dirty="0"/>
              <a:t>services of the newly trained model. 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rapid and reliable continuous delivery of pipelines and </a:t>
            </a:r>
            <a:r>
              <a:rPr lang="en-US" dirty="0" smtClean="0"/>
              <a:t>models, consider</a:t>
            </a:r>
            <a:endParaRPr lang="en-US" dirty="0"/>
          </a:p>
          <a:p>
            <a:pPr lvl="1"/>
            <a:r>
              <a:rPr lang="en-US" dirty="0"/>
              <a:t>Verifying the compatibility of the model with the target infrastructure </a:t>
            </a:r>
            <a:endParaRPr lang="en-US" dirty="0" smtClean="0"/>
          </a:p>
          <a:p>
            <a:pPr lvl="2"/>
            <a:r>
              <a:rPr lang="en-US" dirty="0"/>
              <a:t>e</a:t>
            </a:r>
            <a:r>
              <a:rPr lang="en-US" dirty="0" smtClean="0"/>
              <a:t>.g., required packages are </a:t>
            </a:r>
            <a:r>
              <a:rPr lang="en-US" dirty="0"/>
              <a:t>installed in the serving </a:t>
            </a:r>
            <a:r>
              <a:rPr lang="en-US" dirty="0" smtClean="0"/>
              <a:t>environment</a:t>
            </a:r>
          </a:p>
          <a:p>
            <a:pPr lvl="2"/>
            <a:r>
              <a:rPr lang="en-US" dirty="0" smtClean="0"/>
              <a:t>Availability of memory</a:t>
            </a:r>
            <a:r>
              <a:rPr lang="en-US" dirty="0"/>
              <a:t>, compute, and accelerator </a:t>
            </a:r>
            <a:r>
              <a:rPr lang="en-US" dirty="0" smtClean="0"/>
              <a:t>resources.</a:t>
            </a:r>
          </a:p>
          <a:p>
            <a:pPr lvl="1"/>
            <a:r>
              <a:rPr lang="en-US" dirty="0" smtClean="0"/>
              <a:t>Testing </a:t>
            </a:r>
            <a:r>
              <a:rPr lang="en-US" dirty="0"/>
              <a:t>the prediction service by calling the service API </a:t>
            </a:r>
            <a:r>
              <a:rPr lang="en-US" dirty="0" smtClean="0"/>
              <a:t>for the updated model</a:t>
            </a:r>
            <a:endParaRPr lang="en-US" dirty="0"/>
          </a:p>
          <a:p>
            <a:pPr lvl="1"/>
            <a:r>
              <a:rPr lang="en-US" dirty="0" smtClean="0"/>
              <a:t>Testing </a:t>
            </a:r>
            <a:r>
              <a:rPr lang="en-US" dirty="0"/>
              <a:t>prediction service performance, </a:t>
            </a:r>
            <a:r>
              <a:rPr lang="en-US" dirty="0" smtClean="0"/>
              <a:t>such as throughput, latency.</a:t>
            </a:r>
          </a:p>
          <a:p>
            <a:pPr lvl="1"/>
            <a:r>
              <a:rPr lang="en-US" dirty="0" smtClean="0"/>
              <a:t>Validating </a:t>
            </a:r>
            <a:r>
              <a:rPr lang="en-US" dirty="0"/>
              <a:t>the data either for retraining or batch </a:t>
            </a:r>
            <a:r>
              <a:rPr lang="en-US" dirty="0" smtClean="0"/>
              <a:t>prediction.</a:t>
            </a:r>
          </a:p>
          <a:p>
            <a:pPr lvl="1"/>
            <a:r>
              <a:rPr lang="en-US" dirty="0" smtClean="0"/>
              <a:t>Verifying </a:t>
            </a:r>
            <a:r>
              <a:rPr lang="en-US" dirty="0"/>
              <a:t>that models meet the predictive performance targets </a:t>
            </a:r>
            <a:r>
              <a:rPr lang="en-US" dirty="0" smtClean="0"/>
              <a:t>prior to deployment.</a:t>
            </a:r>
            <a:endParaRPr lang="en-US" dirty="0"/>
          </a:p>
          <a:p>
            <a:pPr lvl="1"/>
            <a:r>
              <a:rPr lang="en-US" dirty="0" smtClean="0"/>
              <a:t>Automated </a:t>
            </a:r>
            <a:r>
              <a:rPr lang="en-US" dirty="0"/>
              <a:t>deployment to a test environment, </a:t>
            </a:r>
            <a:r>
              <a:rPr lang="en-US" dirty="0" smtClean="0"/>
              <a:t>triggered </a:t>
            </a:r>
            <a:r>
              <a:rPr lang="en-US" dirty="0"/>
              <a:t>by </a:t>
            </a:r>
            <a:r>
              <a:rPr lang="en-US" dirty="0" smtClean="0"/>
              <a:t>new code </a:t>
            </a:r>
            <a:r>
              <a:rPr lang="en-US" dirty="0"/>
              <a:t>to the development </a:t>
            </a:r>
            <a:r>
              <a:rPr lang="en-US" dirty="0" smtClean="0"/>
              <a:t>branch.</a:t>
            </a:r>
          </a:p>
          <a:p>
            <a:pPr lvl="1"/>
            <a:r>
              <a:rPr lang="en-US" dirty="0" smtClean="0"/>
              <a:t>Semi-automated </a:t>
            </a:r>
            <a:r>
              <a:rPr lang="en-US" dirty="0"/>
              <a:t>deployment to a pre-production environment, </a:t>
            </a:r>
            <a:r>
              <a:rPr lang="en-US" dirty="0" smtClean="0"/>
              <a:t>triggered </a:t>
            </a:r>
            <a:r>
              <a:rPr lang="en-US" dirty="0"/>
              <a:t>by </a:t>
            </a:r>
            <a:r>
              <a:rPr lang="en-US" dirty="0" smtClean="0"/>
              <a:t>code merging </a:t>
            </a:r>
          </a:p>
          <a:p>
            <a:pPr lvl="1"/>
            <a:r>
              <a:rPr lang="en-US" dirty="0" smtClean="0"/>
              <a:t>Manual </a:t>
            </a:r>
            <a:r>
              <a:rPr lang="en-US" dirty="0"/>
              <a:t>deployment to a production </a:t>
            </a:r>
            <a:r>
              <a:rPr lang="en-US" dirty="0" smtClean="0"/>
              <a:t>from pre-production.</a:t>
            </a:r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878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Frameworks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smtClean="0">
                <a:hlinkClick r:id="rId3"/>
              </a:rPr>
              <a:t>https</a:t>
            </a:r>
            <a:r>
              <a:rPr lang="en-IN" dirty="0">
                <a:hlinkClick r:id="rId3"/>
              </a:rPr>
              <a:t>://</a:t>
            </a:r>
            <a:r>
              <a:rPr lang="en-IN" dirty="0" smtClean="0">
                <a:hlinkClick r:id="rId3"/>
              </a:rPr>
              <a:t>cloud.google.com/solutions/machine-learning/mlops-continuous-delivery-and-automation-pipelines-in-machine-learning</a:t>
            </a:r>
            <a:endParaRPr lang="en-IN" dirty="0" smtClean="0"/>
          </a:p>
          <a:p>
            <a:pPr lvl="1"/>
            <a:r>
              <a:rPr lang="en-IN" dirty="0" err="1" smtClean="0"/>
              <a:t>Kubeflow</a:t>
            </a:r>
            <a:r>
              <a:rPr lang="en-IN" dirty="0" smtClean="0"/>
              <a:t> and Cloud Build</a:t>
            </a:r>
          </a:p>
          <a:p>
            <a:endParaRPr lang="en-IN" dirty="0"/>
          </a:p>
          <a:p>
            <a:r>
              <a:rPr lang="en-IN" dirty="0" smtClean="0"/>
              <a:t>Amazon AWS </a:t>
            </a:r>
            <a:r>
              <a:rPr lang="en-IN" dirty="0" err="1" smtClean="0"/>
              <a:t>MLOps</a:t>
            </a:r>
            <a:endParaRPr lang="en-IN" dirty="0" smtClean="0"/>
          </a:p>
          <a:p>
            <a:endParaRPr lang="en-IN" dirty="0"/>
          </a:p>
          <a:p>
            <a:r>
              <a:rPr lang="en-IN" dirty="0" smtClean="0"/>
              <a:t>Microsoft Azure </a:t>
            </a:r>
            <a:r>
              <a:rPr lang="en-IN" dirty="0" err="1" smtClean="0"/>
              <a:t>MLOps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Cloud Vendors are providing </a:t>
            </a:r>
            <a:r>
              <a:rPr lang="en-IN" dirty="0" err="1" smtClean="0"/>
              <a:t>MLOps</a:t>
            </a:r>
            <a:r>
              <a:rPr lang="en-IN" dirty="0" smtClean="0"/>
              <a:t> framework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553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68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Computing Cost of Classification</a:t>
            </a:r>
          </a:p>
        </p:txBody>
      </p:sp>
      <p:graphicFrame>
        <p:nvGraphicFramePr>
          <p:cNvPr id="967683" name="Group 1027"/>
          <p:cNvGraphicFramePr>
            <a:graphicFrameLocks noGrp="1"/>
          </p:cNvGraphicFramePr>
          <p:nvPr/>
        </p:nvGraphicFramePr>
        <p:xfrm>
          <a:off x="4419600" y="1143000"/>
          <a:ext cx="3581400" cy="1831023"/>
        </p:xfrm>
        <a:graphic>
          <a:graphicData uri="http://schemas.openxmlformats.org/drawingml/2006/table">
            <a:tbl>
              <a:tblPr/>
              <a:tblGrid>
                <a:gridCol w="1143000"/>
                <a:gridCol w="838200"/>
                <a:gridCol w="762000"/>
                <a:gridCol w="838200"/>
              </a:tblGrid>
              <a:tr h="57308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Cost Matrix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PREDICTED CLASS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350838">
                <a:tc rowSpan="3"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/>
                      </a:r>
                      <a:b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ACTUAL</a:t>
                      </a:r>
                      <a:b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CLASS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C(i|j)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38100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846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67706" name="Group 1050"/>
          <p:cNvGraphicFramePr>
            <a:graphicFrameLocks noGrp="1"/>
          </p:cNvGraphicFramePr>
          <p:nvPr/>
        </p:nvGraphicFramePr>
        <p:xfrm>
          <a:off x="2209800" y="3276600"/>
          <a:ext cx="3581400" cy="1831023"/>
        </p:xfrm>
        <a:graphic>
          <a:graphicData uri="http://schemas.openxmlformats.org/drawingml/2006/table">
            <a:tbl>
              <a:tblPr/>
              <a:tblGrid>
                <a:gridCol w="1143000"/>
                <a:gridCol w="838200"/>
                <a:gridCol w="762000"/>
                <a:gridCol w="838200"/>
              </a:tblGrid>
              <a:tr h="57308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Model M</a:t>
                      </a:r>
                      <a:r>
                        <a:rPr kumimoji="0" lang="en-US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PREDICTED CLASS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350838">
                <a:tc rowSpan="3"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/>
                      </a:r>
                      <a:b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ACTUAL</a:t>
                      </a:r>
                      <a:b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CLASS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38100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846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67729" name="Group 1073"/>
          <p:cNvGraphicFramePr>
            <a:graphicFrameLocks noGrp="1"/>
          </p:cNvGraphicFramePr>
          <p:nvPr/>
        </p:nvGraphicFramePr>
        <p:xfrm>
          <a:off x="6477000" y="3276600"/>
          <a:ext cx="3581400" cy="1831023"/>
        </p:xfrm>
        <a:graphic>
          <a:graphicData uri="http://schemas.openxmlformats.org/drawingml/2006/table">
            <a:tbl>
              <a:tblPr/>
              <a:tblGrid>
                <a:gridCol w="1143000"/>
                <a:gridCol w="838200"/>
                <a:gridCol w="762000"/>
                <a:gridCol w="838200"/>
              </a:tblGrid>
              <a:tr h="57308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Model M</a:t>
                      </a:r>
                      <a:r>
                        <a:rPr kumimoji="0" lang="en-US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PREDICTED CLASS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350838">
                <a:tc rowSpan="3"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/>
                      </a:r>
                      <a:b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ACTUAL</a:t>
                      </a:r>
                      <a:b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CLASS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38100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846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67752" name="Rectangle 1096"/>
          <p:cNvSpPr>
            <a:spLocks noChangeArrowheads="1"/>
          </p:cNvSpPr>
          <p:nvPr/>
        </p:nvSpPr>
        <p:spPr bwMode="auto">
          <a:xfrm>
            <a:off x="2286000" y="5334000"/>
            <a:ext cx="3048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292100" indent="-292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8001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Accuracy = 80%</a:t>
            </a:r>
          </a:p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Cost = 3910</a:t>
            </a:r>
          </a:p>
        </p:txBody>
      </p:sp>
      <p:sp>
        <p:nvSpPr>
          <p:cNvPr id="967753" name="Rectangle 1097"/>
          <p:cNvSpPr>
            <a:spLocks noChangeArrowheads="1"/>
          </p:cNvSpPr>
          <p:nvPr/>
        </p:nvSpPr>
        <p:spPr bwMode="auto">
          <a:xfrm>
            <a:off x="6705600" y="5334000"/>
            <a:ext cx="3048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292100" indent="-292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8001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Accuracy = 90%</a:t>
            </a:r>
          </a:p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Cost = 4255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segment: Linear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52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Linear Regression</a:t>
            </a:r>
            <a:br>
              <a:rPr lang="en-US" dirty="0" smtClean="0"/>
            </a:br>
            <a:r>
              <a:rPr lang="en-US" sz="2400" dirty="0" smtClean="0"/>
              <a:t>Introduction</a:t>
            </a:r>
            <a:endParaRPr lang="en-US" sz="24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Sugata</a:t>
            </a:r>
            <a:r>
              <a:rPr lang="en-US" dirty="0" smtClean="0"/>
              <a:t> </a:t>
            </a:r>
            <a:r>
              <a:rPr lang="en-US" dirty="0" err="1" smtClean="0"/>
              <a:t>Ghosal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CSIS Off-Campus Faculty</a:t>
            </a:r>
          </a:p>
          <a:p>
            <a:r>
              <a:rPr lang="en-US" dirty="0" smtClean="0"/>
              <a:t>BITS </a:t>
            </a:r>
            <a:r>
              <a:rPr lang="en-US" dirty="0" err="1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11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Session Content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990600" y="1447800"/>
            <a:ext cx="10160000" cy="272891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285750" indent="-285750"/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What is Linear regression</a:t>
            </a:r>
            <a:endParaRPr lang="en-IN" dirty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/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Approaches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to linear regression</a:t>
            </a:r>
          </a:p>
          <a:p>
            <a:pPr marL="285750" indent="-285750"/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Least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Squares Based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Solution</a:t>
            </a:r>
          </a:p>
          <a:p>
            <a:pPr marL="285750" indent="-285750"/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Direct Solution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88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3530" dirty="0"/>
              <a:t>Regression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66800" y="1295400"/>
            <a:ext cx="8686800" cy="270436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54106" indent="-342900">
              <a:spcBef>
                <a:spcPts val="88"/>
              </a:spcBef>
              <a:buFont typeface="Arial" panose="020B0604020202020204" pitchFamily="34" charset="0"/>
              <a:buChar char="•"/>
            </a:pPr>
            <a:r>
              <a:rPr sz="2000" spc="-4" dirty="0">
                <a:latin typeface="Helvetica" panose="020B0604020202020204" pitchFamily="34" charset="0"/>
                <a:cs typeface="Helvetica" panose="020B0604020202020204" pitchFamily="34" charset="0"/>
              </a:rPr>
              <a:t>Wish to </a:t>
            </a:r>
            <a:r>
              <a:rPr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learn</a:t>
            </a:r>
            <a:r>
              <a:rPr lang="en-IN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 function</a:t>
            </a:r>
            <a:r>
              <a:rPr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000" spc="-340" dirty="0"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IN" sz="2000" spc="-34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IN" sz="2000" spc="-34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 ::    </a:t>
            </a:r>
            <a:r>
              <a:rPr sz="2000" spc="-34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IN" sz="2000" spc="-34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 </a:t>
            </a:r>
            <a:r>
              <a:rPr lang="en-IN" sz="2000" spc="-340" dirty="0" smtClean="0">
                <a:latin typeface="Helvetica" panose="020B0604020202020204" pitchFamily="34" charset="0"/>
                <a:cs typeface="Helvetica" panose="020B0604020202020204" pitchFamily="34" charset="0"/>
                <a:sym typeface="Wingdings" panose="05000000000000000000" pitchFamily="2" charset="2"/>
              </a:rPr>
              <a:t>  </a:t>
            </a:r>
            <a:r>
              <a:rPr sz="2000" spc="-34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IN" sz="2000" spc="-34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000" spc="-340" dirty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IN" sz="2000" spc="-34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000" spc="-34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IN" sz="2000" spc="-34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000" dirty="0">
                <a:latin typeface="Helvetica" panose="020B0604020202020204" pitchFamily="34" charset="0"/>
                <a:cs typeface="Helvetica" panose="020B0604020202020204" pitchFamily="34" charset="0"/>
              </a:rPr>
              <a:t>where </a:t>
            </a:r>
            <a:r>
              <a:rPr lang="en-IN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predicted output </a:t>
            </a:r>
            <a:r>
              <a:rPr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Y </a:t>
            </a:r>
            <a:r>
              <a:rPr sz="2000" dirty="0">
                <a:latin typeface="Helvetica" panose="020B0604020202020204" pitchFamily="34" charset="0"/>
                <a:cs typeface="Helvetica" panose="020B0604020202020204" pitchFamily="34" charset="0"/>
              </a:rPr>
              <a:t>is real, </a:t>
            </a:r>
            <a:r>
              <a:rPr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given</a:t>
            </a:r>
            <a:r>
              <a:rPr lang="en-IN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the n training instances</a:t>
            </a:r>
            <a:r>
              <a:rPr sz="2000" spc="-243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000" spc="-4" dirty="0">
                <a:latin typeface="Helvetica" panose="020B0604020202020204" pitchFamily="34" charset="0"/>
                <a:cs typeface="Helvetica" panose="020B0604020202020204" pitchFamily="34" charset="0"/>
              </a:rPr>
              <a:t>{&lt;x</a:t>
            </a:r>
            <a:r>
              <a:rPr sz="2000" spc="-6" baseline="24305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sz="2000" spc="-4" dirty="0">
                <a:latin typeface="Helvetica" panose="020B0604020202020204" pitchFamily="34" charset="0"/>
                <a:cs typeface="Helvetica" panose="020B0604020202020204" pitchFamily="34" charset="0"/>
              </a:rPr>
              <a:t>,y</a:t>
            </a:r>
            <a:r>
              <a:rPr sz="2000" spc="-6" baseline="24305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sz="2000" spc="-4" dirty="0">
                <a:latin typeface="Helvetica" panose="020B0604020202020204" pitchFamily="34" charset="0"/>
                <a:cs typeface="Helvetica" panose="020B0604020202020204" pitchFamily="34" charset="0"/>
              </a:rPr>
              <a:t>&gt;…&lt;</a:t>
            </a:r>
            <a:r>
              <a:rPr sz="2000" spc="-4" dirty="0" err="1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sz="2000" spc="-6" baseline="24305" dirty="0" err="1"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r>
              <a:rPr sz="2000" spc="-4" dirty="0" err="1">
                <a:latin typeface="Helvetica" panose="020B0604020202020204" pitchFamily="34" charset="0"/>
                <a:cs typeface="Helvetica" panose="020B0604020202020204" pitchFamily="34" charset="0"/>
              </a:rPr>
              <a:t>,y</a:t>
            </a:r>
            <a:r>
              <a:rPr sz="2000" spc="-6" baseline="24305" dirty="0" err="1"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r>
              <a:rPr sz="2000" spc="-4" dirty="0" smtClean="0">
                <a:latin typeface="Helvetica" panose="020B0604020202020204" pitchFamily="34" charset="0"/>
                <a:cs typeface="Helvetica" panose="020B0604020202020204" pitchFamily="34" charset="0"/>
              </a:rPr>
              <a:t>&gt;}</a:t>
            </a:r>
            <a:r>
              <a:rPr lang="en-IN" sz="2000" spc="-4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354106" indent="-342900">
              <a:spcBef>
                <a:spcPts val="88"/>
              </a:spcBef>
              <a:buFont typeface="Arial" panose="020B0604020202020204" pitchFamily="34" charset="0"/>
              <a:buChar char="•"/>
            </a:pPr>
            <a:endParaRPr lang="en-IN" sz="2000" spc="-4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54106" indent="-342900">
              <a:spcBef>
                <a:spcPts val="88"/>
              </a:spcBef>
              <a:buFont typeface="Arial" panose="020B0604020202020204" pitchFamily="34" charset="0"/>
              <a:buChar char="•"/>
            </a:pPr>
            <a:r>
              <a:rPr lang="en-IN" spc="-4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Examples include</a:t>
            </a:r>
          </a:p>
          <a:p>
            <a:pPr marL="811306" lvl="1" indent="-342900">
              <a:spcBef>
                <a:spcPts val="88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predict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weight </a:t>
            </a:r>
            <a:r>
              <a:rPr lang="en-US" spc="-4" dirty="0">
                <a:latin typeface="Helvetica" panose="020B0604020202020204" pitchFamily="34" charset="0"/>
                <a:cs typeface="Helvetica" panose="020B0604020202020204" pitchFamily="34" charset="0"/>
              </a:rPr>
              <a:t>from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gender, </a:t>
            </a:r>
            <a:r>
              <a:rPr lang="en-US" spc="-4" dirty="0">
                <a:latin typeface="Helvetica" panose="020B0604020202020204" pitchFamily="34" charset="0"/>
                <a:cs typeface="Helvetica" panose="020B0604020202020204" pitchFamily="34" charset="0"/>
              </a:rPr>
              <a:t>height,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age,</a:t>
            </a:r>
            <a:r>
              <a:rPr lang="en-US" spc="-3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…</a:t>
            </a:r>
          </a:p>
          <a:p>
            <a:pPr marL="811306" lvl="1" indent="-342900">
              <a:spcBef>
                <a:spcPts val="88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Predict house price from locality, area, income, …</a:t>
            </a:r>
          </a:p>
          <a:p>
            <a:pPr marL="811306" lvl="1" indent="-342900">
              <a:spcBef>
                <a:spcPts val="88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predict </a:t>
            </a:r>
            <a:r>
              <a:rPr lang="en-US" spc="-4" dirty="0">
                <a:latin typeface="Helvetica" panose="020B0604020202020204" pitchFamily="34" charset="0"/>
                <a:cs typeface="Helvetica" panose="020B0604020202020204" pitchFamily="34" charset="0"/>
              </a:rPr>
              <a:t>Google stock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price </a:t>
            </a:r>
            <a:r>
              <a:rPr lang="en-US" spc="-4" dirty="0">
                <a:latin typeface="Helvetica" panose="020B0604020202020204" pitchFamily="34" charset="0"/>
                <a:cs typeface="Helvetica" panose="020B0604020202020204" pitchFamily="34" charset="0"/>
              </a:rPr>
              <a:t>today from Google,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Yahoo,  </a:t>
            </a:r>
            <a:r>
              <a:rPr lang="en-US" spc="-4" dirty="0">
                <a:latin typeface="Helvetica" panose="020B0604020202020204" pitchFamily="34" charset="0"/>
                <a:cs typeface="Helvetica" panose="020B0604020202020204" pitchFamily="34" charset="0"/>
              </a:rPr>
              <a:t>MSFT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prices</a:t>
            </a:r>
            <a:r>
              <a:rPr lang="en-US" spc="-9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pc="-4" dirty="0" smtClean="0">
                <a:latin typeface="Helvetica" panose="020B0604020202020204" pitchFamily="34" charset="0"/>
                <a:cs typeface="Helvetica" panose="020B0604020202020204" pitchFamily="34" charset="0"/>
              </a:rPr>
              <a:t>yesterday</a:t>
            </a:r>
            <a:endParaRPr lang="en-US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811306" lvl="1" indent="-342900">
              <a:spcBef>
                <a:spcPts val="88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predict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each pixel </a:t>
            </a:r>
            <a:r>
              <a:rPr lang="en-US" spc="-4" dirty="0">
                <a:latin typeface="Helvetica" panose="020B0604020202020204" pitchFamily="34" charset="0"/>
                <a:cs typeface="Helvetica" panose="020B0604020202020204" pitchFamily="34" charset="0"/>
              </a:rPr>
              <a:t>intensity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 </a:t>
            </a:r>
            <a:r>
              <a:rPr lang="en-US" spc="-4" dirty="0">
                <a:latin typeface="Helvetica" panose="020B0604020202020204" pitchFamily="34" charset="0"/>
                <a:cs typeface="Helvetica" panose="020B0604020202020204" pitchFamily="34" charset="0"/>
              </a:rPr>
              <a:t>robot’s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current camera  image, </a:t>
            </a:r>
            <a:r>
              <a:rPr lang="en-US" spc="-4" dirty="0">
                <a:latin typeface="Helvetica" panose="020B0604020202020204" pitchFamily="34" charset="0"/>
                <a:cs typeface="Helvetica" panose="020B0604020202020204" pitchFamily="34" charset="0"/>
              </a:rPr>
              <a:t>from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previous image and previous</a:t>
            </a:r>
            <a:r>
              <a:rPr lang="en-US" spc="-4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pc="-4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action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9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92635"/>
            <a:ext cx="9321800" cy="500232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IN" sz="3530" dirty="0" smtClean="0"/>
              <a:t>Two Approaches</a:t>
            </a:r>
            <a:endParaRPr sz="3530" dirty="0"/>
          </a:p>
        </p:txBody>
      </p:sp>
      <p:sp>
        <p:nvSpPr>
          <p:cNvPr id="3" name="object 3"/>
          <p:cNvSpPr txBox="1"/>
          <p:nvPr/>
        </p:nvSpPr>
        <p:spPr>
          <a:xfrm>
            <a:off x="1066800" y="1295400"/>
            <a:ext cx="8686800" cy="268897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22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354106" indent="-342900">
              <a:buFont typeface="Arial" panose="020B0604020202020204" pitchFamily="34" charset="0"/>
              <a:buChar char="•"/>
            </a:pPr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Least 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squares function fitting given</a:t>
            </a:r>
            <a:r>
              <a:rPr lang="en-IN" spc="-243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IN" spc="-4" dirty="0">
                <a:latin typeface="Helvetica" panose="020B0604020202020204" pitchFamily="34" charset="0"/>
                <a:cs typeface="Helvetica" panose="020B0604020202020204" pitchFamily="34" charset="0"/>
              </a:rPr>
              <a:t>{&lt;x</a:t>
            </a:r>
            <a:r>
              <a:rPr lang="en-IN" spc="-6" baseline="24305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IN" spc="-4" dirty="0">
                <a:latin typeface="Helvetica" panose="020B0604020202020204" pitchFamily="34" charset="0"/>
                <a:cs typeface="Helvetica" panose="020B0604020202020204" pitchFamily="34" charset="0"/>
              </a:rPr>
              <a:t>,y</a:t>
            </a:r>
            <a:r>
              <a:rPr lang="en-IN" spc="-6" baseline="24305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IN" spc="-4" dirty="0">
                <a:latin typeface="Helvetica" panose="020B0604020202020204" pitchFamily="34" charset="0"/>
                <a:cs typeface="Helvetica" panose="020B0604020202020204" pitchFamily="34" charset="0"/>
              </a:rPr>
              <a:t>&gt;…&lt;</a:t>
            </a:r>
            <a:r>
              <a:rPr lang="en-IN" spc="-4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IN" spc="-6" baseline="24305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r>
              <a:rPr lang="en-IN" spc="-6" baseline="2430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IN" spc="-4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IN" spc="-4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IN" spc="-6" baseline="24305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r>
              <a:rPr lang="en-IN" spc="-4" dirty="0" smtClean="0">
                <a:latin typeface="Helvetica" panose="020B0604020202020204" pitchFamily="34" charset="0"/>
                <a:cs typeface="Helvetica" panose="020B0604020202020204" pitchFamily="34" charset="0"/>
              </a:rPr>
              <a:t>&gt;}</a:t>
            </a:r>
            <a:endParaRPr lang="en-IN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1206"/>
            <a:endParaRPr lang="en-IN" sz="2000" dirty="0" smtClean="0">
              <a:latin typeface="Arial"/>
              <a:cs typeface="Arial"/>
            </a:endParaRPr>
          </a:p>
          <a:p>
            <a:pPr marL="354106" indent="-342900">
              <a:buFont typeface="Arial" panose="020B0604020202020204" pitchFamily="34" charset="0"/>
              <a:buChar char="•"/>
            </a:pPr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Statistical (Bayesian) Approach</a:t>
            </a:r>
          </a:p>
          <a:p>
            <a:pPr marL="811306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hoose some </a:t>
            </a:r>
            <a:r>
              <a:rPr spc="-4" dirty="0">
                <a:latin typeface="Helvetica" panose="020B0604020202020204" pitchFamily="34" charset="0"/>
                <a:cs typeface="Helvetica" panose="020B0604020202020204" pitchFamily="34" charset="0"/>
              </a:rPr>
              <a:t>parameterized form for P(Y|X; θ) </a:t>
            </a:r>
            <a:endParaRPr lang="en-US" spc="-4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268506" lvl="2" indent="-34290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θ 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is </a:t>
            </a:r>
            <a:r>
              <a:rPr lang="en-US" sz="1600" spc="-4" dirty="0">
                <a:latin typeface="Helvetica" panose="020B0604020202020204" pitchFamily="34" charset="0"/>
                <a:cs typeface="Helvetica" panose="020B0604020202020204" pitchFamily="34" charset="0"/>
              </a:rPr>
              <a:t>the vector 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en-US" sz="1600" spc="-13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spc="-13" dirty="0" smtClean="0">
                <a:latin typeface="Helvetica" panose="020B0604020202020204" pitchFamily="34" charset="0"/>
                <a:cs typeface="Helvetica" panose="020B0604020202020204" pitchFamily="34" charset="0"/>
              </a:rPr>
              <a:t>regression </a:t>
            </a:r>
            <a:r>
              <a:rPr lang="en-US" sz="1600" spc="-4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parameters</a:t>
            </a:r>
            <a:endParaRPr lang="en-IN" sz="1400" spc="-4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811306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erive </a:t>
            </a:r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regression parameters </a:t>
            </a:r>
            <a:r>
              <a:rPr dirty="0" smtClean="0">
                <a:latin typeface="Helvetica" panose="020B0604020202020204" pitchFamily="34" charset="0"/>
                <a:cs typeface="Helvetica" panose="020B0604020202020204" pitchFamily="34" charset="0"/>
              </a:rPr>
              <a:t>as M</a:t>
            </a:r>
            <a:r>
              <a:rPr lang="en-IN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aximum</a:t>
            </a:r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dirty="0" smtClean="0"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lang="en-IN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onditional</a:t>
            </a:r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dirty="0" smtClean="0">
                <a:latin typeface="Helvetica" panose="020B0604020202020204" pitchFamily="34" charset="0"/>
                <a:cs typeface="Helvetica" panose="020B0604020202020204" pitchFamily="34" charset="0"/>
              </a:rPr>
              <a:t>L</a:t>
            </a:r>
            <a:r>
              <a:rPr lang="en-IN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ikelihood</a:t>
            </a:r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dirty="0" smtClean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IN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stimate</a:t>
            </a:r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(MCLE)</a:t>
            </a:r>
            <a:r>
              <a:rPr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4" dirty="0" smtClean="0">
                <a:latin typeface="Helvetica" panose="020B0604020202020204" pitchFamily="34" charset="0"/>
                <a:cs typeface="Helvetica" panose="020B0604020202020204" pitchFamily="34" charset="0"/>
              </a:rPr>
              <a:t>for</a:t>
            </a:r>
            <a:r>
              <a:rPr spc="-66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θ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54106" indent="-342900">
              <a:buFont typeface="Arial" panose="020B0604020202020204" pitchFamily="34" charset="0"/>
              <a:buChar char="•"/>
            </a:pPr>
            <a:endParaRPr lang="en-IN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571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3"/>
          <a:srcRect t="16949"/>
          <a:stretch/>
        </p:blipFill>
        <p:spPr>
          <a:xfrm>
            <a:off x="838200" y="1009934"/>
            <a:ext cx="9753600" cy="56956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600" y="228600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</a:rPr>
              <a:t>Least Squares Approach </a:t>
            </a:r>
            <a:endParaRPr lang="en-IN" sz="3600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363200" y="6400800"/>
            <a:ext cx="152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850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3"/>
          <a:srcRect t="17373"/>
          <a:stretch/>
        </p:blipFill>
        <p:spPr>
          <a:xfrm>
            <a:off x="990600" y="1066800"/>
            <a:ext cx="9677400" cy="566652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Linear Regression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0439400" y="6400800"/>
            <a:ext cx="152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185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3"/>
          <a:srcRect t="14527"/>
          <a:stretch/>
        </p:blipFill>
        <p:spPr>
          <a:xfrm>
            <a:off x="1066800" y="914400"/>
            <a:ext cx="9677400" cy="586171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Least Squares Linear Regression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0515600" y="6477000"/>
            <a:ext cx="152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665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3"/>
          <a:srcRect t="16179"/>
          <a:stretch/>
        </p:blipFill>
        <p:spPr>
          <a:xfrm>
            <a:off x="990600" y="990600"/>
            <a:ext cx="9677400" cy="574840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Least Squares Based Solution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10287000" y="6400800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61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3"/>
          <a:srcRect t="15184"/>
          <a:stretch/>
        </p:blipFill>
        <p:spPr>
          <a:xfrm>
            <a:off x="685800" y="1011344"/>
            <a:ext cx="9982200" cy="571970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Least Squares Based Solution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39400" y="6477000"/>
            <a:ext cx="152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875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Cost vs Accuracy</a:t>
            </a:r>
          </a:p>
        </p:txBody>
      </p:sp>
      <p:graphicFrame>
        <p:nvGraphicFramePr>
          <p:cNvPr id="968707" name="Group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30741966"/>
              </p:ext>
            </p:extLst>
          </p:nvPr>
        </p:nvGraphicFramePr>
        <p:xfrm>
          <a:off x="1858963" y="1143000"/>
          <a:ext cx="4389437" cy="2243138"/>
        </p:xfrm>
        <a:graphic>
          <a:graphicData uri="http://schemas.openxmlformats.org/drawingml/2006/table">
            <a:tbl>
              <a:tblPr/>
              <a:tblGrid>
                <a:gridCol w="1096962"/>
                <a:gridCol w="1098550"/>
                <a:gridCol w="1096963"/>
                <a:gridCol w="1096962"/>
              </a:tblGrid>
              <a:tr h="450850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Count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PREDICTED CLASS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565150">
                <a:tc rowSpan="3"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/>
                      </a:r>
                      <a:b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ACTUAL</a:t>
                      </a:r>
                      <a:b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CLASS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515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63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68730" name="Group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451949"/>
              </p:ext>
            </p:extLst>
          </p:nvPr>
        </p:nvGraphicFramePr>
        <p:xfrm>
          <a:off x="1905000" y="3886200"/>
          <a:ext cx="4389438" cy="2243138"/>
        </p:xfrm>
        <a:graphic>
          <a:graphicData uri="http://schemas.openxmlformats.org/drawingml/2006/table">
            <a:tbl>
              <a:tblPr/>
              <a:tblGrid>
                <a:gridCol w="1096963"/>
                <a:gridCol w="1098550"/>
                <a:gridCol w="1096962"/>
                <a:gridCol w="1096963"/>
              </a:tblGrid>
              <a:tr h="450850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Cost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PREDICTED CLASS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565150">
                <a:tc rowSpan="3"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/>
                      </a:r>
                      <a:b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ACTUAL</a:t>
                      </a:r>
                      <a:b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CLASS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515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63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968753" name="Group 49"/>
          <p:cNvGrpSpPr>
            <a:grpSpLocks/>
          </p:cNvGrpSpPr>
          <p:nvPr/>
        </p:nvGrpSpPr>
        <p:grpSpPr bwMode="auto">
          <a:xfrm>
            <a:off x="6629400" y="1143001"/>
            <a:ext cx="3733800" cy="4964113"/>
            <a:chOff x="3216" y="720"/>
            <a:chExt cx="2352" cy="3127"/>
          </a:xfrm>
        </p:grpSpPr>
        <p:sp>
          <p:nvSpPr>
            <p:cNvPr id="968754" name="Text Box 50"/>
            <p:cNvSpPr txBox="1">
              <a:spLocks noChangeArrowheads="1"/>
            </p:cNvSpPr>
            <p:nvPr/>
          </p:nvSpPr>
          <p:spPr bwMode="auto">
            <a:xfrm>
              <a:off x="3264" y="1536"/>
              <a:ext cx="2256" cy="23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Helvetica" panose="020B0604020202020204" pitchFamily="34" charset="0"/>
                  <a:cs typeface="Helvetica" panose="020B0604020202020204" pitchFamily="34" charset="0"/>
                </a:rPr>
                <a:t>N = a + b + c + d</a:t>
              </a:r>
            </a:p>
            <a:p>
              <a:pPr>
                <a:spcBef>
                  <a:spcPct val="50000"/>
                </a:spcBef>
              </a:pPr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pPr>
                <a:spcBef>
                  <a:spcPct val="50000"/>
                </a:spcBef>
              </a:pPr>
              <a:r>
                <a:rPr lang="en-US">
                  <a:latin typeface="Helvetica" panose="020B0604020202020204" pitchFamily="34" charset="0"/>
                  <a:cs typeface="Helvetica" panose="020B0604020202020204" pitchFamily="34" charset="0"/>
                </a:rPr>
                <a:t>Accuracy = (a + d)/N</a:t>
              </a:r>
            </a:p>
            <a:p>
              <a:pPr>
                <a:spcBef>
                  <a:spcPct val="50000"/>
                </a:spcBef>
              </a:pPr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pPr>
                <a:spcBef>
                  <a:spcPct val="50000"/>
                </a:spcBef>
              </a:pPr>
              <a:r>
                <a:rPr lang="en-US">
                  <a:latin typeface="Helvetica" panose="020B0604020202020204" pitchFamily="34" charset="0"/>
                  <a:cs typeface="Helvetica" panose="020B0604020202020204" pitchFamily="34" charset="0"/>
                </a:rPr>
                <a:t>Cost = p (a + d) + q (b + c)</a:t>
              </a:r>
            </a:p>
            <a:p>
              <a:pPr>
                <a:spcBef>
                  <a:spcPct val="50000"/>
                </a:spcBef>
              </a:pPr>
              <a:r>
                <a:rPr lang="en-US">
                  <a:latin typeface="Helvetica" panose="020B0604020202020204" pitchFamily="34" charset="0"/>
                  <a:cs typeface="Helvetica" panose="020B0604020202020204" pitchFamily="34" charset="0"/>
                </a:rPr>
                <a:t>        = p (a + d) + q (N – a – d)</a:t>
              </a:r>
            </a:p>
            <a:p>
              <a:pPr>
                <a:spcBef>
                  <a:spcPct val="50000"/>
                </a:spcBef>
              </a:pPr>
              <a:r>
                <a:rPr lang="en-US">
                  <a:latin typeface="Helvetica" panose="020B0604020202020204" pitchFamily="34" charset="0"/>
                  <a:cs typeface="Helvetica" panose="020B0604020202020204" pitchFamily="34" charset="0"/>
                </a:rPr>
                <a:t>        = q N – (q – p)(a + d)</a:t>
              </a:r>
            </a:p>
            <a:p>
              <a:pPr>
                <a:spcBef>
                  <a:spcPct val="50000"/>
                </a:spcBef>
              </a:pPr>
              <a:r>
                <a:rPr lang="en-US">
                  <a:latin typeface="Helvetica" panose="020B0604020202020204" pitchFamily="34" charset="0"/>
                  <a:cs typeface="Helvetica" panose="020B0604020202020204" pitchFamily="34" charset="0"/>
                </a:rPr>
                <a:t>        = N [q – (q-p) </a:t>
              </a:r>
              <a:r>
                <a:rPr lang="en-US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 </a:t>
              </a:r>
              <a:r>
                <a:rPr lang="en-US">
                  <a:latin typeface="Helvetica" panose="020B0604020202020204" pitchFamily="34" charset="0"/>
                  <a:cs typeface="Helvetica" panose="020B0604020202020204" pitchFamily="34" charset="0"/>
                </a:rPr>
                <a:t>Accuracy] </a:t>
              </a:r>
            </a:p>
            <a:p>
              <a:pPr>
                <a:spcBef>
                  <a:spcPct val="50000"/>
                </a:spcBef>
              </a:pPr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68755" name="Rectangle 51"/>
            <p:cNvSpPr>
              <a:spLocks noChangeArrowheads="1"/>
            </p:cNvSpPr>
            <p:nvPr/>
          </p:nvSpPr>
          <p:spPr bwMode="auto">
            <a:xfrm>
              <a:off x="3216" y="720"/>
              <a:ext cx="2352" cy="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>
                  <a:latin typeface="Helvetica" panose="020B0604020202020204" pitchFamily="34" charset="0"/>
                  <a:cs typeface="Helvetica" panose="020B0604020202020204" pitchFamily="34" charset="0"/>
                </a:rPr>
                <a:t>Accuracy is proportional to cost if</a:t>
              </a:r>
              <a:br>
                <a:rPr lang="en-US">
                  <a:latin typeface="Helvetica" panose="020B0604020202020204" pitchFamily="34" charset="0"/>
                  <a:cs typeface="Helvetica" panose="020B0604020202020204" pitchFamily="34" charset="0"/>
                </a:rPr>
              </a:br>
              <a:r>
                <a:rPr lang="en-US">
                  <a:latin typeface="Helvetica" panose="020B0604020202020204" pitchFamily="34" charset="0"/>
                  <a:cs typeface="Helvetica" panose="020B0604020202020204" pitchFamily="34" charset="0"/>
                </a:rPr>
                <a:t>1. C(Yes|No)=C(No|Yes) = q </a:t>
              </a:r>
              <a:br>
                <a:rPr lang="en-US">
                  <a:latin typeface="Helvetica" panose="020B0604020202020204" pitchFamily="34" charset="0"/>
                  <a:cs typeface="Helvetica" panose="020B0604020202020204" pitchFamily="34" charset="0"/>
                </a:rPr>
              </a:br>
              <a:r>
                <a:rPr lang="en-US">
                  <a:latin typeface="Helvetica" panose="020B0604020202020204" pitchFamily="34" charset="0"/>
                  <a:cs typeface="Helvetica" panose="020B0604020202020204" pitchFamily="34" charset="0"/>
                </a:rPr>
                <a:t>2. C(Yes|Yes)=C(No|No) = p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8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3"/>
          <a:srcRect t="16378"/>
          <a:stretch/>
        </p:blipFill>
        <p:spPr>
          <a:xfrm>
            <a:off x="914400" y="1132764"/>
            <a:ext cx="9144000" cy="530465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Least Squares Based Solution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9829800" y="6172200"/>
            <a:ext cx="152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157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3"/>
          <a:srcRect t="16179"/>
          <a:stretch/>
        </p:blipFill>
        <p:spPr>
          <a:xfrm>
            <a:off x="1143000" y="1066800"/>
            <a:ext cx="9372600" cy="555679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Least Squares Based Solution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10287000" y="6324600"/>
            <a:ext cx="152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1600200" y="1066800"/>
            <a:ext cx="8077200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600" dirty="0" smtClean="0"/>
              <a:t>Solve for optimal </a:t>
            </a:r>
            <a:r>
              <a:rPr lang="el-GR" sz="2600" dirty="0" smtClean="0"/>
              <a:t>θ</a:t>
            </a:r>
            <a:r>
              <a:rPr lang="en-IN" sz="2600" dirty="0" smtClean="0"/>
              <a:t> analytically </a:t>
            </a:r>
            <a:endParaRPr lang="en-IN" sz="2600" dirty="0"/>
          </a:p>
        </p:txBody>
      </p:sp>
      <p:sp>
        <p:nvSpPr>
          <p:cNvPr id="5" name="Rectangle 4"/>
          <p:cNvSpPr/>
          <p:nvPr/>
        </p:nvSpPr>
        <p:spPr>
          <a:xfrm>
            <a:off x="8534400" y="1143000"/>
            <a:ext cx="21336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256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3"/>
          <a:srcRect t="16378"/>
          <a:stretch/>
        </p:blipFill>
        <p:spPr>
          <a:xfrm>
            <a:off x="1447800" y="990600"/>
            <a:ext cx="9144000" cy="573476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Least Squares Based Solution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10363200" y="6400800"/>
            <a:ext cx="152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47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 Gradient Descent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Linear Regression</a:t>
            </a:r>
            <a:br>
              <a:rPr lang="en-US" dirty="0" smtClean="0"/>
            </a:br>
            <a:r>
              <a:rPr lang="en-US" sz="2400" dirty="0" smtClean="0"/>
              <a:t>Gradient Descent</a:t>
            </a:r>
            <a:endParaRPr lang="en-US" sz="24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Sugata</a:t>
            </a:r>
            <a:r>
              <a:rPr lang="en-US" dirty="0" smtClean="0"/>
              <a:t> </a:t>
            </a:r>
            <a:r>
              <a:rPr lang="en-US" dirty="0" err="1" smtClean="0"/>
              <a:t>Ghosal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CSIS Off-Campus Faculty</a:t>
            </a:r>
          </a:p>
          <a:p>
            <a:r>
              <a:rPr lang="en-US" dirty="0" smtClean="0"/>
              <a:t>BITS </a:t>
            </a:r>
            <a:r>
              <a:rPr lang="en-US" dirty="0" err="1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29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Session Content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47800" y="1371600"/>
            <a:ext cx="853440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Intuition Behind Regression Cost Function </a:t>
            </a:r>
            <a:endParaRPr lang="en-US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Gradient Descent Based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Types of Gradient Descent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Batch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Stochastic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Minibatch</a:t>
            </a:r>
            <a:endParaRPr lang="en-US" sz="16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32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t="13592"/>
          <a:stretch/>
        </p:blipFill>
        <p:spPr>
          <a:xfrm>
            <a:off x="1524000" y="1094095"/>
            <a:ext cx="9144000" cy="568770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Intuition Behind Cost Function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0439400" y="6477000"/>
            <a:ext cx="152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148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t="13990"/>
          <a:stretch/>
        </p:blipFill>
        <p:spPr>
          <a:xfrm>
            <a:off x="1524000" y="968991"/>
            <a:ext cx="8991600" cy="58002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Intuition Behind Cost Function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8458200" y="3657600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Ɵ</a:t>
            </a:r>
            <a:r>
              <a:rPr lang="en-IN" baseline="-25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0</a:t>
            </a:r>
            <a:r>
              <a:rPr lang="en-IN" sz="2000" baseline="-25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=0</a:t>
            </a:r>
            <a:endParaRPr lang="en-IN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363200" y="6400800"/>
            <a:ext cx="152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213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3"/>
          <a:srcRect t="14587"/>
          <a:stretch/>
        </p:blipFill>
        <p:spPr>
          <a:xfrm>
            <a:off x="1524000" y="914400"/>
            <a:ext cx="9144000" cy="585759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Intuition Behind Cost Function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8458200" y="3657600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Ɵ</a:t>
            </a:r>
            <a:r>
              <a:rPr lang="en-IN" baseline="-25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0</a:t>
            </a:r>
            <a:r>
              <a:rPr lang="en-IN" sz="2000" baseline="-25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=0</a:t>
            </a:r>
            <a:endParaRPr lang="en-IN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39400" y="6477000"/>
            <a:ext cx="152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291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3"/>
          <a:srcRect t="14786"/>
          <a:stretch/>
        </p:blipFill>
        <p:spPr>
          <a:xfrm>
            <a:off x="1524000" y="914400"/>
            <a:ext cx="9144000" cy="584394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Intuition Behind Cost Function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0439400" y="6477000"/>
            <a:ext cx="152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613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Measures for Imbalanced Classes</a:t>
            </a:r>
            <a:endParaRPr lang="en-US" dirty="0"/>
          </a:p>
        </p:txBody>
      </p:sp>
      <p:graphicFrame>
        <p:nvGraphicFramePr>
          <p:cNvPr id="96973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4861586"/>
              </p:ext>
            </p:extLst>
          </p:nvPr>
        </p:nvGraphicFramePr>
        <p:xfrm>
          <a:off x="3581400" y="1219200"/>
          <a:ext cx="4800600" cy="271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Equation" r:id="rId4" imgW="4241520" imgH="2400120" progId="Equation.3">
                  <p:embed/>
                </p:oleObj>
              </mc:Choice>
              <mc:Fallback>
                <p:oleObj name="Equation" r:id="rId4" imgW="4241520" imgH="2400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1219200"/>
                        <a:ext cx="4800600" cy="2716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973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8244607"/>
              </p:ext>
            </p:extLst>
          </p:nvPr>
        </p:nvGraphicFramePr>
        <p:xfrm>
          <a:off x="2971800" y="4419600"/>
          <a:ext cx="60198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Equation" r:id="rId6" imgW="5270400" imgH="799920" progId="Equation.3">
                  <p:embed/>
                </p:oleObj>
              </mc:Choice>
              <mc:Fallback>
                <p:oleObj name="Equation" r:id="rId6" imgW="5270400" imgH="799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4419600"/>
                        <a:ext cx="60198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3"/>
          <a:srcRect t="20558"/>
          <a:stretch/>
        </p:blipFill>
        <p:spPr>
          <a:xfrm>
            <a:off x="1524000" y="1143000"/>
            <a:ext cx="9144000" cy="544815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Intuition Behind Cost Function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0439400" y="6324600"/>
            <a:ext cx="152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655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3"/>
          <a:srcRect t="21155"/>
          <a:stretch/>
        </p:blipFill>
        <p:spPr>
          <a:xfrm>
            <a:off x="1524000" y="1295400"/>
            <a:ext cx="9144000" cy="540721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Intuition Behind Cost Function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0439400" y="6400800"/>
            <a:ext cx="152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8610600" y="3810000"/>
            <a:ext cx="1075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(900,-0.1)</a:t>
            </a:r>
            <a:endParaRPr lang="en-IN" sz="1600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14800" y="4114800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rgbClr val="0070C0"/>
                </a:solidFill>
              </a:rPr>
              <a:t>h(x)=900-0.1x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78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3"/>
          <a:srcRect t="20358"/>
          <a:stretch/>
        </p:blipFill>
        <p:spPr>
          <a:xfrm>
            <a:off x="1524000" y="1219200"/>
            <a:ext cx="9144000" cy="546180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Intuition Behind Cost Function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0439400" y="6400800"/>
            <a:ext cx="152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752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t="20358"/>
          <a:stretch/>
        </p:blipFill>
        <p:spPr>
          <a:xfrm>
            <a:off x="1447800" y="1143000"/>
            <a:ext cx="9144000" cy="546180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Intuition Behind Cost Function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0363200" y="6324600"/>
            <a:ext cx="152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212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3"/>
          <a:srcRect t="21553"/>
          <a:stretch/>
        </p:blipFill>
        <p:spPr>
          <a:xfrm>
            <a:off x="1524000" y="1219200"/>
            <a:ext cx="9144000" cy="537991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Intuition Behind Cost Function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0439400" y="6324600"/>
            <a:ext cx="152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158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t="15981"/>
          <a:stretch/>
        </p:blipFill>
        <p:spPr>
          <a:xfrm>
            <a:off x="1524000" y="990600"/>
            <a:ext cx="9144000" cy="576205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Basic Search Procedure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0439400" y="6400800"/>
            <a:ext cx="152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34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3"/>
          <a:srcRect t="16578"/>
          <a:stretch/>
        </p:blipFill>
        <p:spPr>
          <a:xfrm>
            <a:off x="1600200" y="1100493"/>
            <a:ext cx="9144000" cy="572111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Basic Search Procedure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0439400" y="6477000"/>
            <a:ext cx="228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122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3"/>
          <a:srcRect t="16378"/>
          <a:stretch/>
        </p:blipFill>
        <p:spPr>
          <a:xfrm>
            <a:off x="1524000" y="990600"/>
            <a:ext cx="9144000" cy="573476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Basic Search Procedure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0439400" y="6553200"/>
            <a:ext cx="152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961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3"/>
          <a:srcRect t="13194"/>
          <a:stretch/>
        </p:blipFill>
        <p:spPr>
          <a:xfrm>
            <a:off x="1524000" y="990600"/>
            <a:ext cx="8839200" cy="575468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Gradient Descent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0134600" y="6400800"/>
            <a:ext cx="152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799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3"/>
          <a:srcRect t="12995"/>
          <a:stretch/>
        </p:blipFill>
        <p:spPr>
          <a:xfrm>
            <a:off x="1676400" y="1066800"/>
            <a:ext cx="8686800" cy="566843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Gradient Descent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0134600" y="6400800"/>
            <a:ext cx="152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107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Methods for Performance Evaluation</a:t>
            </a:r>
          </a:p>
        </p:txBody>
      </p:sp>
      <p:sp>
        <p:nvSpPr>
          <p:cNvPr id="97177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Performance </a:t>
            </a:r>
            <a:r>
              <a:rPr lang="en-US" dirty="0"/>
              <a:t>of a model may depend on other factors besides the learning algorithm:</a:t>
            </a:r>
          </a:p>
          <a:p>
            <a:pPr lvl="1"/>
            <a:r>
              <a:rPr lang="en-US" dirty="0"/>
              <a:t>Class distribution</a:t>
            </a:r>
          </a:p>
          <a:p>
            <a:pPr lvl="1"/>
            <a:r>
              <a:rPr lang="en-US" dirty="0"/>
              <a:t>Cost of misclassification</a:t>
            </a:r>
          </a:p>
          <a:p>
            <a:pPr lvl="1"/>
            <a:r>
              <a:rPr lang="en-US" dirty="0"/>
              <a:t>Size of training and test sets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How to obtain a reliable estimate of performance?</a:t>
            </a:r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3"/>
          <a:srcRect t="13393"/>
          <a:stretch/>
        </p:blipFill>
        <p:spPr>
          <a:xfrm>
            <a:off x="1524000" y="941314"/>
            <a:ext cx="8991600" cy="584048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Gradient Descent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0287000" y="6477000"/>
            <a:ext cx="152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330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3"/>
          <a:srcRect t="13393"/>
          <a:stretch/>
        </p:blipFill>
        <p:spPr>
          <a:xfrm>
            <a:off x="1524000" y="990600"/>
            <a:ext cx="8839200" cy="574149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Gradient Descent for Linear Regression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0058400" y="6400800"/>
            <a:ext cx="228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222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3"/>
          <a:srcRect t="16578"/>
          <a:stretch/>
        </p:blipFill>
        <p:spPr>
          <a:xfrm>
            <a:off x="1524000" y="914400"/>
            <a:ext cx="9144000" cy="572111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Gradient Descent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10439400" y="6400800"/>
            <a:ext cx="152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4419600" y="3657600"/>
            <a:ext cx="76200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8746593" y="3733800"/>
            <a:ext cx="1075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(900,-0.1)</a:t>
            </a:r>
            <a:endParaRPr lang="en-IN" sz="1600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1" name="Straight Arrow Connector 10"/>
          <p:cNvCxnSpPr>
            <a:stCxn id="12" idx="1"/>
          </p:cNvCxnSpPr>
          <p:nvPr/>
        </p:nvCxnSpPr>
        <p:spPr>
          <a:xfrm flipH="1">
            <a:off x="8458199" y="2761566"/>
            <a:ext cx="609601" cy="591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067800" y="2438400"/>
            <a:ext cx="1295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</a:t>
            </a:r>
            <a:r>
              <a:rPr lang="en-IN" dirty="0" smtClean="0"/>
              <a:t>onstant J contours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267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3"/>
          <a:srcRect t="16179"/>
          <a:stretch/>
        </p:blipFill>
        <p:spPr>
          <a:xfrm>
            <a:off x="1524000" y="990600"/>
            <a:ext cx="9144000" cy="574840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Gradient Descent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39400" y="6400800"/>
            <a:ext cx="152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736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3"/>
          <a:srcRect t="16378"/>
          <a:stretch/>
        </p:blipFill>
        <p:spPr>
          <a:xfrm>
            <a:off x="1524000" y="990600"/>
            <a:ext cx="9144000" cy="573476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Gradient Descent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39400" y="6400800"/>
            <a:ext cx="152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151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3"/>
          <a:srcRect t="16378"/>
          <a:stretch/>
        </p:blipFill>
        <p:spPr>
          <a:xfrm>
            <a:off x="1524000" y="1047039"/>
            <a:ext cx="9144000" cy="573476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Gradient Descent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9400" y="6477000"/>
            <a:ext cx="152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559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3"/>
          <a:srcRect t="16378"/>
          <a:stretch/>
        </p:blipFill>
        <p:spPr>
          <a:xfrm>
            <a:off x="1524000" y="990600"/>
            <a:ext cx="9144000" cy="573476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Gradient Descent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39400" y="6400800"/>
            <a:ext cx="152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885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3"/>
          <a:srcRect t="16378"/>
          <a:stretch/>
        </p:blipFill>
        <p:spPr>
          <a:xfrm>
            <a:off x="1524000" y="990600"/>
            <a:ext cx="9144000" cy="573476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Gradient Descent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39400" y="6400800"/>
            <a:ext cx="152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79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3"/>
          <a:srcRect t="16378"/>
          <a:stretch/>
        </p:blipFill>
        <p:spPr>
          <a:xfrm>
            <a:off x="1524000" y="990600"/>
            <a:ext cx="9144000" cy="573476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Gradient Descent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39400" y="6400800"/>
            <a:ext cx="152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413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3"/>
          <a:srcRect t="16378"/>
          <a:stretch/>
        </p:blipFill>
        <p:spPr>
          <a:xfrm>
            <a:off x="1524000" y="990600"/>
            <a:ext cx="9144000" cy="573476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Gradient Descent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39400" y="6400800"/>
            <a:ext cx="152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860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12264</TotalTime>
  <Words>4169</Words>
  <Application>Microsoft Office PowerPoint</Application>
  <PresentationFormat>Widescreen</PresentationFormat>
  <Paragraphs>928</Paragraphs>
  <Slides>139</Slides>
  <Notes>117</Notes>
  <HiddenSlides>23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139</vt:i4>
      </vt:variant>
    </vt:vector>
  </HeadingPairs>
  <TitlesOfParts>
    <vt:vector size="153" baseType="lpstr">
      <vt:lpstr>Arial</vt:lpstr>
      <vt:lpstr>Calibri</vt:lpstr>
      <vt:lpstr>Calibri Light</vt:lpstr>
      <vt:lpstr>Cambria Math</vt:lpstr>
      <vt:lpstr>Courier New</vt:lpstr>
      <vt:lpstr>Helvetica</vt:lpstr>
      <vt:lpstr>Helvetica Light</vt:lpstr>
      <vt:lpstr>Monotype Sorts</vt:lpstr>
      <vt:lpstr>Symbol</vt:lpstr>
      <vt:lpstr>Times New Roman</vt:lpstr>
      <vt:lpstr>Wingdings</vt:lpstr>
      <vt:lpstr>Office Theme</vt:lpstr>
      <vt:lpstr>Equation</vt:lpstr>
      <vt:lpstr>Document</vt:lpstr>
      <vt:lpstr>Model Evaluation</vt:lpstr>
      <vt:lpstr>Metrics for Performance Evaluation</vt:lpstr>
      <vt:lpstr>Metrics for Performance Evaluation…</vt:lpstr>
      <vt:lpstr>Limitation of Accuracy</vt:lpstr>
      <vt:lpstr>Cost Matrix</vt:lpstr>
      <vt:lpstr>Computing Cost of Classification</vt:lpstr>
      <vt:lpstr>Cost vs Accuracy</vt:lpstr>
      <vt:lpstr>Measures for Imbalanced Classes</vt:lpstr>
      <vt:lpstr>Methods for Performance Evaluation</vt:lpstr>
      <vt:lpstr>Learning Curve</vt:lpstr>
      <vt:lpstr>Methods of Estimation</vt:lpstr>
      <vt:lpstr>ROC (Receiver Operating Characteristic)</vt:lpstr>
      <vt:lpstr>ROC Curve</vt:lpstr>
      <vt:lpstr>ROC Curve</vt:lpstr>
      <vt:lpstr>Using ROC for Model Comparison</vt:lpstr>
      <vt:lpstr>How to Construct an ROC curve</vt:lpstr>
      <vt:lpstr>How to construct an ROC curve</vt:lpstr>
      <vt:lpstr>Test of Significance</vt:lpstr>
      <vt:lpstr>Confidence Interval for Accuracy</vt:lpstr>
      <vt:lpstr>Confidence Interval for Accuracy</vt:lpstr>
      <vt:lpstr>Confidence Interval for Accuracy</vt:lpstr>
      <vt:lpstr>Comparing Performance of Two Models</vt:lpstr>
      <vt:lpstr>Comparing Performance of Two Models</vt:lpstr>
      <vt:lpstr>An Illustrative Example</vt:lpstr>
      <vt:lpstr>Comparing Performance of Two Algorithms</vt:lpstr>
      <vt:lpstr>Thank You!</vt:lpstr>
      <vt:lpstr>Hyperparameter optimization</vt:lpstr>
      <vt:lpstr>Hyperparameters</vt:lpstr>
      <vt:lpstr>From Theory</vt:lpstr>
      <vt:lpstr>Hyperparameter Optimization</vt:lpstr>
      <vt:lpstr>Tuning By Hand</vt:lpstr>
      <vt:lpstr>Grid Search</vt:lpstr>
      <vt:lpstr>Downsides of Grid Search</vt:lpstr>
      <vt:lpstr>Making Grid Search Fast</vt:lpstr>
      <vt:lpstr>One Variant: Random Search</vt:lpstr>
      <vt:lpstr>One Variant: Best Ball</vt:lpstr>
      <vt:lpstr>An Alternative: Bayesian Optimization</vt:lpstr>
      <vt:lpstr>Effect of Bayesian Optimization</vt:lpstr>
      <vt:lpstr>A related method: Derivative Free Optimization</vt:lpstr>
      <vt:lpstr>The opposite of DFO: Gradient-based Optimization</vt:lpstr>
      <vt:lpstr>Methods that Look at the Data</vt:lpstr>
      <vt:lpstr>How to evaluate the hyperparameters?</vt:lpstr>
      <vt:lpstr>Cross-Validation</vt:lpstr>
      <vt:lpstr>Thank You!</vt:lpstr>
      <vt:lpstr>Machine Learning Pipeline</vt:lpstr>
      <vt:lpstr>In This Segment</vt:lpstr>
      <vt:lpstr>What is MLOps?</vt:lpstr>
      <vt:lpstr>Ecosystem of ML System Components</vt:lpstr>
      <vt:lpstr>DevOps Vs. MLOps</vt:lpstr>
      <vt:lpstr>DevOps Vs. MLOps</vt:lpstr>
      <vt:lpstr>Manual ML Steps</vt:lpstr>
      <vt:lpstr>MLOps Level 1</vt:lpstr>
      <vt:lpstr>Data and Model Validation</vt:lpstr>
      <vt:lpstr>Level 2: CI/CD and automated pipeline automation</vt:lpstr>
      <vt:lpstr>Stages of CI/CD Automation Pipeline</vt:lpstr>
      <vt:lpstr>Stages of the CI/CD automated ML pipeline</vt:lpstr>
      <vt:lpstr>Continuous Integration</vt:lpstr>
      <vt:lpstr>Continuous Delivery</vt:lpstr>
      <vt:lpstr>Frameworks</vt:lpstr>
      <vt:lpstr>Thank You!</vt:lpstr>
      <vt:lpstr>Linear Regression Introduction</vt:lpstr>
      <vt:lpstr>Session Content</vt:lpstr>
      <vt:lpstr>Regression</vt:lpstr>
      <vt:lpstr>Two Approaches</vt:lpstr>
      <vt:lpstr>PowerPoint Presentation</vt:lpstr>
      <vt:lpstr>Linear Regression</vt:lpstr>
      <vt:lpstr>Least Squares Linear Regression</vt:lpstr>
      <vt:lpstr>Least Squares Based Solution</vt:lpstr>
      <vt:lpstr>Least Squares Based Solution</vt:lpstr>
      <vt:lpstr>Least Squares Based Solution</vt:lpstr>
      <vt:lpstr>Least Squares Based Solution</vt:lpstr>
      <vt:lpstr>Least Squares Based Solution</vt:lpstr>
      <vt:lpstr>Thank You!</vt:lpstr>
      <vt:lpstr>Linear Regression Gradient Descent</vt:lpstr>
      <vt:lpstr>Session Content</vt:lpstr>
      <vt:lpstr>Intuition Behind Cost Function</vt:lpstr>
      <vt:lpstr>Intuition Behind Cost Function</vt:lpstr>
      <vt:lpstr>Intuition Behind Cost Function</vt:lpstr>
      <vt:lpstr>Intuition Behind Cost Function</vt:lpstr>
      <vt:lpstr>Intuition Behind Cost Function</vt:lpstr>
      <vt:lpstr>Intuition Behind Cost Function</vt:lpstr>
      <vt:lpstr>Intuition Behind Cost Function</vt:lpstr>
      <vt:lpstr>Intuition Behind Cost Function</vt:lpstr>
      <vt:lpstr>Intuition Behind Cost Function</vt:lpstr>
      <vt:lpstr>Basic Search Procedure</vt:lpstr>
      <vt:lpstr>Basic Search Procedure</vt:lpstr>
      <vt:lpstr>Basic Search Procedure</vt:lpstr>
      <vt:lpstr>Gradient Descent</vt:lpstr>
      <vt:lpstr>Gradient Descent</vt:lpstr>
      <vt:lpstr>Gradient Descent</vt:lpstr>
      <vt:lpstr>Gradient Descent for Linear Regression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Choosing Step Size</vt:lpstr>
      <vt:lpstr>Impact of  Learning Rate</vt:lpstr>
      <vt:lpstr>Feature Normalization</vt:lpstr>
      <vt:lpstr>Impact Due To Batch Size</vt:lpstr>
      <vt:lpstr>Closed Form Solution Vs. Gradient Descent</vt:lpstr>
      <vt:lpstr>Extending to More Complex Model</vt:lpstr>
      <vt:lpstr>Fitting a Polynomial Curve</vt:lpstr>
      <vt:lpstr>Thank You!</vt:lpstr>
      <vt:lpstr>Linear Regression Regularization</vt:lpstr>
      <vt:lpstr>Session Content</vt:lpstr>
      <vt:lpstr>Quality of Fit</vt:lpstr>
      <vt:lpstr>Addressing overfitting </vt:lpstr>
      <vt:lpstr>Addressing overfitting</vt:lpstr>
      <vt:lpstr>Effect of Training Size on Overfitting</vt:lpstr>
      <vt:lpstr>Polynomial Fitting can lead to Overfitting</vt:lpstr>
      <vt:lpstr>Regularization</vt:lpstr>
      <vt:lpstr>Ridge Regularization</vt:lpstr>
      <vt:lpstr>Understanding Regularization</vt:lpstr>
      <vt:lpstr>Understanding Regularization</vt:lpstr>
      <vt:lpstr>Understanding Regularization</vt:lpstr>
      <vt:lpstr>Ridge regression</vt:lpstr>
      <vt:lpstr>Ridge Regression</vt:lpstr>
      <vt:lpstr>Lasso Regularization</vt:lpstr>
      <vt:lpstr>Ridge Vs Lasso Regularization</vt:lpstr>
      <vt:lpstr>Early Stopping</vt:lpstr>
      <vt:lpstr>Thank You!</vt:lpstr>
      <vt:lpstr>Linear Regression Bias Variance Decomposition</vt:lpstr>
      <vt:lpstr>Session Content</vt:lpstr>
      <vt:lpstr>Bias and Variance</vt:lpstr>
      <vt:lpstr>Sources of Error</vt:lpstr>
      <vt:lpstr>Bias Variance Tradeoff </vt:lpstr>
      <vt:lpstr>Example with Synthetic Data</vt:lpstr>
      <vt:lpstr>Example</vt:lpstr>
      <vt:lpstr>Bias Variance Decomposition</vt:lpstr>
      <vt:lpstr>Bias Variance Decomposition</vt:lpstr>
      <vt:lpstr>Bias Variance Decomposition</vt:lpstr>
      <vt:lpstr>Bias Variance Decomposition</vt:lpstr>
      <vt:lpstr>Bias Variance Decomposition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bits</cp:lastModifiedBy>
  <cp:revision>322</cp:revision>
  <dcterms:created xsi:type="dcterms:W3CDTF">2018-10-16T06:13:57Z</dcterms:created>
  <dcterms:modified xsi:type="dcterms:W3CDTF">2021-01-24T07:51:20Z</dcterms:modified>
</cp:coreProperties>
</file>